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0"/>
  </p:notesMasterIdLst>
  <p:sldIdLst>
    <p:sldId id="558" r:id="rId2"/>
    <p:sldId id="557" r:id="rId3"/>
    <p:sldId id="258" r:id="rId4"/>
    <p:sldId id="597" r:id="rId5"/>
    <p:sldId id="586" r:id="rId6"/>
    <p:sldId id="559" r:id="rId7"/>
    <p:sldId id="582" r:id="rId8"/>
    <p:sldId id="575" r:id="rId9"/>
    <p:sldId id="577" r:id="rId10"/>
    <p:sldId id="579" r:id="rId11"/>
    <p:sldId id="567" r:id="rId12"/>
    <p:sldId id="568" r:id="rId13"/>
    <p:sldId id="587" r:id="rId14"/>
    <p:sldId id="561" r:id="rId15"/>
    <p:sldId id="581" r:id="rId16"/>
    <p:sldId id="552" r:id="rId17"/>
    <p:sldId id="588" r:id="rId18"/>
    <p:sldId id="553" r:id="rId19"/>
    <p:sldId id="554" r:id="rId20"/>
    <p:sldId id="542" r:id="rId21"/>
    <p:sldId id="583" r:id="rId22"/>
    <p:sldId id="543" r:id="rId23"/>
    <p:sldId id="589" r:id="rId24"/>
    <p:sldId id="590" r:id="rId25"/>
    <p:sldId id="544" r:id="rId26"/>
    <p:sldId id="545" r:id="rId27"/>
    <p:sldId id="584" r:id="rId28"/>
    <p:sldId id="546" r:id="rId29"/>
    <p:sldId id="547" r:id="rId30"/>
    <p:sldId id="548" r:id="rId31"/>
    <p:sldId id="596" r:id="rId32"/>
    <p:sldId id="573" r:id="rId33"/>
    <p:sldId id="591" r:id="rId34"/>
    <p:sldId id="592" r:id="rId35"/>
    <p:sldId id="593" r:id="rId36"/>
    <p:sldId id="594" r:id="rId37"/>
    <p:sldId id="598" r:id="rId38"/>
    <p:sldId id="5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51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-147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4AD76-19D9-4C56-8214-E1AB16D3C69C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3BEEE-32DF-477B-B807-5C23AC787E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3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7D25F-626A-4216-852D-F950C72B70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6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2" y="274642"/>
            <a:ext cx="236996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1" y="1444296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444296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9" y="6407946"/>
            <a:ext cx="313424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8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2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5" y="5791253"/>
            <a:ext cx="4536420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0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8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2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5" y="5791253"/>
            <a:ext cx="4536420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0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0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710BC0-74C6-48F8-BF6F-FB18C0D8636A}" type="datetimeFigureOut">
              <a:rPr lang="en-GB" smtClean="0"/>
              <a:pPr/>
              <a:t>22/04/2020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9" y="6407946"/>
            <a:ext cx="313424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6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09F0CC-E3F3-462D-8816-316A32C2F5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7456" y="3603171"/>
            <a:ext cx="7434943" cy="2404122"/>
          </a:xfrm>
        </p:spPr>
        <p:txBody>
          <a:bodyPr/>
          <a:lstStyle/>
          <a:p>
            <a:pPr marL="109728" indent="0">
              <a:buNone/>
            </a:pPr>
            <a:r>
              <a:rPr lang="en-GB" sz="2400" b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New </a:t>
            </a:r>
            <a:r>
              <a:rPr lang="en-GB" sz="2400" b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standard almost each year </a:t>
            </a:r>
            <a:endParaRPr lang="en-GB" sz="2400" b="1" dirty="0" smtClean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pPr marL="109728" indent="0">
              <a:buNone/>
            </a:pPr>
            <a:r>
              <a:rPr lang="en-GB" sz="2400" b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A</a:t>
            </a:r>
            <a:r>
              <a:rPr lang="en-GB" sz="2400" b="1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latin typeface="Bernard MT Condensed" panose="02050806060905020404" pitchFamily="18" charset="0"/>
              </a:rPr>
              <a:t>practical approach in 2019</a:t>
            </a:r>
            <a:endParaRPr lang="en-GB" sz="24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7371" y="598714"/>
            <a:ext cx="9198429" cy="192677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"Changing landscapes of Myeloma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Treatments</a:t>
            </a:r>
            <a:b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b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Role of Haematopoietic Stem Cells Transplantations,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the era of Targeted and Immunotherapy”</a:t>
            </a:r>
            <a:br>
              <a:rPr lang="en-GB" sz="2400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442"/>
            <a:ext cx="23415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029"/>
            <a:ext cx="18875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555171"/>
            <a:ext cx="11932543" cy="368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72643"/>
            <a:ext cx="12051591" cy="1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Trisomies and IgH translocations are considered primary cytogenetic abnormalities and occur at the time of establishment of monoclonal gammopathy of undetermined significance (MGUS</a:t>
            </a:r>
            <a:r>
              <a:rPr lang="en-GB" dirty="0" smtClean="0"/>
              <a:t>)</a:t>
            </a: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Secondary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cytogenetic 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abnormalities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O</a:t>
            </a:r>
            <a:r>
              <a:rPr lang="en-GB" dirty="0" smtClean="0"/>
              <a:t>ccur </a:t>
            </a:r>
            <a:r>
              <a:rPr lang="en-GB" dirty="0"/>
              <a:t>during disease course </a:t>
            </a: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such </a:t>
            </a:r>
            <a:r>
              <a:rPr lang="en-GB" dirty="0"/>
              <a:t>as gain(1q), del(1p), del(17p),</a:t>
            </a:r>
          </a:p>
          <a:p>
            <a:pPr marL="109728" indent="0">
              <a:buNone/>
            </a:pPr>
            <a:r>
              <a:rPr lang="en-GB" dirty="0"/>
              <a:t>del(13), </a:t>
            </a:r>
            <a:r>
              <a:rPr lang="en-GB" i="1" dirty="0"/>
              <a:t>RAS </a:t>
            </a:r>
            <a:r>
              <a:rPr lang="en-GB" dirty="0"/>
              <a:t>mutations, and secondary translocations involving </a:t>
            </a:r>
            <a:r>
              <a:rPr lang="en-GB" i="1" dirty="0" smtClean="0"/>
              <a:t>MYC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Cytogenetic and Risk </a:t>
            </a:r>
            <a:r>
              <a:rPr lang="en-GB" sz="3600" dirty="0">
                <a:solidFill>
                  <a:schemeClr val="accent1"/>
                </a:solidFill>
              </a:rPr>
              <a:t>G</a:t>
            </a:r>
            <a:r>
              <a:rPr lang="en-GB" sz="3600" dirty="0" smtClean="0">
                <a:solidFill>
                  <a:schemeClr val="accent1"/>
                </a:solidFill>
              </a:rPr>
              <a:t>roup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del(17p</a:t>
            </a:r>
            <a:r>
              <a:rPr lang="en-GB" dirty="0">
                <a:solidFill>
                  <a:srgbClr val="FF0000"/>
                </a:solidFill>
              </a:rPr>
              <a:t>), gain(1q), t(4;14), t(14;16), and t(14;20) 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High Risk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Recent data show that minimal residual disease (MRD)–negative status (as estimated by next‐generation molecular methods or flow cytometry) has favourable prognostic </a:t>
            </a:r>
            <a:r>
              <a:rPr lang="en-GB" dirty="0" smtClean="0"/>
              <a:t>value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Await more data on the MRD status and tailoring treatments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MRD </a:t>
            </a:r>
            <a:r>
              <a:rPr lang="en-GB" dirty="0"/>
              <a:t>results are recommended mainly as a prognostic metric and not for use in making treatment decisions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MRD status and Treatment </a:t>
            </a:r>
            <a:r>
              <a:rPr lang="en-GB" sz="3600" dirty="0">
                <a:solidFill>
                  <a:schemeClr val="accent1"/>
                </a:solidFill>
              </a:rPr>
              <a:t>D</a:t>
            </a:r>
            <a:r>
              <a:rPr lang="en-GB" sz="3600" dirty="0" smtClean="0">
                <a:solidFill>
                  <a:schemeClr val="accent1"/>
                </a:solidFill>
              </a:rPr>
              <a:t>ecision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Survival of MM has improved significantly in the last 15 </a:t>
            </a:r>
            <a:r>
              <a:rPr lang="en-GB" dirty="0" smtClean="0"/>
              <a:t>years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More </a:t>
            </a:r>
            <a:r>
              <a:rPr lang="en-GB" dirty="0"/>
              <a:t>than 22 </a:t>
            </a:r>
            <a:r>
              <a:rPr lang="en-GB" dirty="0" smtClean="0"/>
              <a:t>FDA approved drugs available</a:t>
            </a:r>
          </a:p>
          <a:p>
            <a:pPr marL="109728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Thalidomide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lenalidomide</a:t>
            </a:r>
            <a:r>
              <a:rPr lang="en-GB" dirty="0"/>
              <a:t>, and </a:t>
            </a:r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GB" dirty="0" smtClean="0">
                <a:solidFill>
                  <a:srgbClr val="FF0000"/>
                </a:solidFill>
              </a:rPr>
              <a:t>omalidomide</a:t>
            </a:r>
            <a:r>
              <a:rPr lang="en-GB" dirty="0" smtClean="0"/>
              <a:t> are </a:t>
            </a:r>
            <a:r>
              <a:rPr lang="en-GB" dirty="0"/>
              <a:t>termed immunomodulatory agents (</a:t>
            </a:r>
            <a:r>
              <a:rPr lang="en-GB" dirty="0" smtClean="0"/>
              <a:t>IMiDs)</a:t>
            </a:r>
          </a:p>
          <a:p>
            <a:pPr marL="10972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Bortezomib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Carfilzomib</a:t>
            </a:r>
            <a:r>
              <a:rPr lang="en-GB" dirty="0"/>
              <a:t>, and </a:t>
            </a:r>
            <a:r>
              <a:rPr lang="en-GB" dirty="0" smtClean="0">
                <a:solidFill>
                  <a:srgbClr val="FF0000"/>
                </a:solidFill>
              </a:rPr>
              <a:t>Ixazomib</a:t>
            </a:r>
            <a:r>
              <a:rPr lang="en-GB" dirty="0" smtClean="0"/>
              <a:t> </a:t>
            </a:r>
            <a:r>
              <a:rPr lang="en-GB" dirty="0"/>
              <a:t>are proteasome </a:t>
            </a:r>
            <a:r>
              <a:rPr lang="en-GB" dirty="0" smtClean="0"/>
              <a:t>inhibitors       ( </a:t>
            </a:r>
            <a:r>
              <a:rPr lang="en-GB" dirty="0"/>
              <a:t>PIs)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Panobinostat</a:t>
            </a:r>
            <a:r>
              <a:rPr lang="en-GB" dirty="0" smtClean="0"/>
              <a:t> </a:t>
            </a:r>
            <a:r>
              <a:rPr lang="en-GB" dirty="0"/>
              <a:t>is a deacetylase </a:t>
            </a:r>
            <a:r>
              <a:rPr lang="en-GB" dirty="0" smtClean="0"/>
              <a:t>inhibitor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Available Drugs for upfront use in Combinations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Elotuzumab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Daratumumab</a:t>
            </a:r>
            <a:r>
              <a:rPr lang="en-GB" dirty="0"/>
              <a:t> are monoclonal antibodies targeting SLAMF7 and CD38, respectively. </a:t>
            </a:r>
          </a:p>
          <a:p>
            <a:pPr marL="109728" indent="0">
              <a:buNone/>
            </a:pPr>
            <a:endParaRPr lang="en-GB" dirty="0"/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Numerous </a:t>
            </a:r>
            <a:r>
              <a:rPr lang="en-GB" dirty="0"/>
              <a:t>regimens have been developed with these </a:t>
            </a:r>
            <a:endParaRPr lang="en-GB" dirty="0" smtClean="0"/>
          </a:p>
          <a:p>
            <a:pPr marL="109728" indent="0">
              <a:buNone/>
            </a:pPr>
            <a:r>
              <a:rPr lang="en-GB" dirty="0"/>
              <a:t>A</a:t>
            </a:r>
            <a:r>
              <a:rPr lang="en-GB" dirty="0" smtClean="0"/>
              <a:t>dditional </a:t>
            </a:r>
            <a:r>
              <a:rPr lang="en-GB" dirty="0"/>
              <a:t>new regimens are being developed </a:t>
            </a:r>
            <a:r>
              <a:rPr lang="en-GB" dirty="0" smtClean="0"/>
              <a:t>each year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Many more therapies are on the pipeline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dirty="0" smtClean="0"/>
              <a:t>Typically 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P</a:t>
            </a:r>
            <a:r>
              <a:rPr lang="en-GB" dirty="0" smtClean="0"/>
              <a:t>atients </a:t>
            </a:r>
            <a:r>
              <a:rPr lang="en-GB" dirty="0"/>
              <a:t>are treated with approximately 3 to 4 cycles of</a:t>
            </a:r>
          </a:p>
          <a:p>
            <a:pPr marL="109728" indent="0">
              <a:buNone/>
            </a:pPr>
            <a:r>
              <a:rPr lang="en-GB" dirty="0"/>
              <a:t>induction therapy with bortezomib, lenalidomide, and </a:t>
            </a:r>
            <a:r>
              <a:rPr lang="en-GB" dirty="0" smtClean="0"/>
              <a:t>dexamethasone (VRd</a:t>
            </a:r>
            <a:r>
              <a:rPr lang="en-GB" dirty="0"/>
              <a:t>) prior to stem cell </a:t>
            </a:r>
            <a:r>
              <a:rPr lang="en-GB" dirty="0" smtClean="0"/>
              <a:t>harvest (VTd in UK)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Low dose Dexamethasone are preferred 20mg 4 days or 40 mg Weekly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sz="1400" dirty="0"/>
              <a:t>5. Rajkumar SV, </a:t>
            </a:r>
            <a:r>
              <a:rPr lang="en-GB" sz="1400" dirty="0" err="1"/>
              <a:t>Jacobus</a:t>
            </a:r>
            <a:r>
              <a:rPr lang="en-GB" sz="1400" dirty="0"/>
              <a:t> S, </a:t>
            </a:r>
            <a:r>
              <a:rPr lang="en-GB" sz="1400" dirty="0" err="1"/>
              <a:t>Callander</a:t>
            </a:r>
            <a:r>
              <a:rPr lang="en-GB" sz="1400" dirty="0"/>
              <a:t> NS, et al</a:t>
            </a:r>
            <a:r>
              <a:rPr lang="en-GB" sz="1400" dirty="0" smtClean="0"/>
              <a:t>. </a:t>
            </a:r>
            <a:r>
              <a:rPr lang="en-GB" sz="1400" i="1" dirty="0" smtClean="0"/>
              <a:t>Lancet </a:t>
            </a:r>
            <a:r>
              <a:rPr lang="en-GB" sz="1400" i="1" dirty="0" err="1"/>
              <a:t>Oncol</a:t>
            </a:r>
            <a:r>
              <a:rPr lang="en-GB" sz="1400" dirty="0"/>
              <a:t>. 2010;11(1):29‐37</a:t>
            </a:r>
            <a:r>
              <a:rPr lang="en-GB" dirty="0"/>
              <a:t>.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INITIAL TREATMENT IN </a:t>
            </a:r>
            <a:r>
              <a:rPr lang="en-GB" sz="2800" dirty="0" smtClean="0">
                <a:solidFill>
                  <a:schemeClr val="accent1"/>
                </a:solidFill>
              </a:rPr>
              <a:t>PATIENTS ELIGIBLE </a:t>
            </a:r>
            <a:r>
              <a:rPr lang="en-GB" sz="2800" dirty="0">
                <a:solidFill>
                  <a:schemeClr val="accent1"/>
                </a:solidFill>
              </a:rPr>
              <a:t>FOR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30424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lenalidomide is not available for use as initial therapy or in the presence of acute renal </a:t>
            </a:r>
            <a:r>
              <a:rPr lang="en-GB" dirty="0" smtClean="0"/>
              <a:t>failure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Bortezomib‐containing </a:t>
            </a:r>
            <a:r>
              <a:rPr lang="en-GB" dirty="0"/>
              <a:t>regimens such as bortezomib thalidomide‐dexamethasone (VTd) </a:t>
            </a: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Or</a:t>
            </a:r>
          </a:p>
          <a:p>
            <a:pPr marL="109728" indent="0">
              <a:buNone/>
            </a:pPr>
            <a:r>
              <a:rPr lang="en-GB" dirty="0" smtClean="0"/>
              <a:t>Bortezomib‐cyclophosphamide‐dexamethasone </a:t>
            </a:r>
            <a:r>
              <a:rPr lang="en-GB" dirty="0"/>
              <a:t>(VCd) can be used </a:t>
            </a:r>
            <a:r>
              <a:rPr lang="en-GB" dirty="0" smtClean="0"/>
              <a:t>  instead </a:t>
            </a:r>
            <a:r>
              <a:rPr lang="en-GB" dirty="0"/>
              <a:t>of VRd.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Alternatives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harvest</a:t>
            </a:r>
            <a:r>
              <a:rPr lang="en-GB" dirty="0"/>
              <a:t>, </a:t>
            </a: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Patients </a:t>
            </a:r>
            <a:r>
              <a:rPr lang="en-GB" dirty="0"/>
              <a:t>can either undergo frontline autologous stem cell</a:t>
            </a:r>
          </a:p>
          <a:p>
            <a:pPr marL="109728" indent="0">
              <a:buNone/>
            </a:pPr>
            <a:r>
              <a:rPr lang="en-GB" dirty="0"/>
              <a:t>transplantation (ASCT</a:t>
            </a:r>
            <a:r>
              <a:rPr lang="en-GB" dirty="0" smtClean="0"/>
              <a:t>)</a:t>
            </a:r>
          </a:p>
          <a:p>
            <a:pPr marL="109728" indent="0">
              <a:buNone/>
            </a:pPr>
            <a:r>
              <a:rPr lang="en-GB" dirty="0" smtClean="0"/>
              <a:t> or</a:t>
            </a:r>
          </a:p>
          <a:p>
            <a:pPr marL="109728" indent="0">
              <a:buNone/>
            </a:pPr>
            <a:r>
              <a:rPr lang="en-GB" dirty="0" smtClean="0"/>
              <a:t>Resume </a:t>
            </a:r>
            <a:r>
              <a:rPr lang="en-GB" dirty="0"/>
              <a:t>induction therapy delaying </a:t>
            </a:r>
            <a:r>
              <a:rPr lang="en-GB" dirty="0" smtClean="0"/>
              <a:t>ASCT until </a:t>
            </a:r>
            <a:r>
              <a:rPr lang="en-GB" dirty="0"/>
              <a:t>first </a:t>
            </a:r>
            <a:r>
              <a:rPr lang="en-GB" dirty="0" smtClean="0"/>
              <a:t>relapse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As data are showing </a:t>
            </a:r>
            <a:r>
              <a:rPr lang="en-GB" dirty="0" smtClean="0">
                <a:solidFill>
                  <a:srgbClr val="FF0000"/>
                </a:solidFill>
              </a:rPr>
              <a:t>NO OS </a:t>
            </a:r>
            <a:r>
              <a:rPr lang="en-GB" dirty="0" smtClean="0"/>
              <a:t>benefit in the Era of Newer therapies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ASCT as Consolidation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4755437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arfilzomib‐lenalidomide‐dexamethasone </a:t>
            </a:r>
            <a:r>
              <a:rPr lang="en-GB" dirty="0"/>
              <a:t>(KRd); </a:t>
            </a:r>
            <a:endParaRPr lang="en-GB" dirty="0" smtClean="0"/>
          </a:p>
          <a:p>
            <a:r>
              <a:rPr lang="en-GB" dirty="0" err="1"/>
              <a:t>D</a:t>
            </a:r>
            <a:r>
              <a:rPr lang="en-GB" dirty="0" err="1" smtClean="0"/>
              <a:t>aratumumab,lenalidomide</a:t>
            </a:r>
            <a:r>
              <a:rPr lang="en-GB" dirty="0"/>
              <a:t>, and dexamethasone (DRd);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aratumumab plus VRd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Additional </a:t>
            </a:r>
            <a:r>
              <a:rPr lang="en-GB" dirty="0"/>
              <a:t>data on impact of these regimens compared with</a:t>
            </a:r>
          </a:p>
          <a:p>
            <a:pPr marL="109728" indent="0">
              <a:buNone/>
            </a:pPr>
            <a:r>
              <a:rPr lang="en-GB" dirty="0"/>
              <a:t>that of VRd are needed.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randomized trial in the United States</a:t>
            </a:r>
          </a:p>
          <a:p>
            <a:pPr marL="109728" indent="0">
              <a:buNone/>
            </a:pPr>
            <a:r>
              <a:rPr lang="en-GB" dirty="0"/>
              <a:t>(referred to as the Endurance trial) is currently </a:t>
            </a:r>
            <a:r>
              <a:rPr lang="en-GB" dirty="0" smtClean="0"/>
              <a:t>on-going </a:t>
            </a:r>
            <a:r>
              <a:rPr lang="en-GB" dirty="0"/>
              <a:t>comparing</a:t>
            </a:r>
          </a:p>
          <a:p>
            <a:pPr marL="109728" indent="0">
              <a:buNone/>
            </a:pPr>
            <a:r>
              <a:rPr lang="en-GB" dirty="0"/>
              <a:t>VRd versus KRd as initial therapy.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0391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New options for initial therapy in younger patients</a:t>
            </a:r>
          </a:p>
        </p:txBody>
      </p:sp>
    </p:spTree>
    <p:extLst>
      <p:ext uri="{BB962C8B-B14F-4D97-AF65-F5344CB8AC3E}">
        <p14:creationId xmlns:p14="http://schemas.microsoft.com/office/powerpoint/2010/main" val="13905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327500"/>
            <a:ext cx="10003971" cy="2864986"/>
          </a:xfrm>
        </p:spPr>
        <p:txBody>
          <a:bodyPr>
            <a:normAutofit lnSpcReduction="10000"/>
          </a:bodyPr>
          <a:lstStyle/>
          <a:p>
            <a:pPr marL="68580"/>
            <a:r>
              <a:rPr lang="en-GB" sz="2800" b="1" dirty="0" smtClean="0">
                <a:solidFill>
                  <a:srgbClr val="7030A0"/>
                </a:solidFill>
              </a:rPr>
              <a:t>Dr Amin Islam</a:t>
            </a:r>
            <a:endParaRPr lang="en-GB" sz="2800" b="1" dirty="0">
              <a:solidFill>
                <a:srgbClr val="7030A0"/>
              </a:solidFill>
            </a:endParaRPr>
          </a:p>
          <a:p>
            <a:pPr marL="68580"/>
            <a:r>
              <a:rPr lang="en-GB" sz="2000" b="1" dirty="0" smtClean="0">
                <a:solidFill>
                  <a:srgbClr val="0070C0"/>
                </a:solidFill>
              </a:rPr>
              <a:t>MBBS, </a:t>
            </a:r>
            <a:r>
              <a:rPr lang="en-GB" sz="2000" b="1" dirty="0">
                <a:solidFill>
                  <a:srgbClr val="0070C0"/>
                </a:solidFill>
              </a:rPr>
              <a:t>MRCP UK, </a:t>
            </a:r>
            <a:r>
              <a:rPr lang="en-GB" sz="2000" b="1" dirty="0" smtClean="0">
                <a:solidFill>
                  <a:srgbClr val="0070C0"/>
                </a:solidFill>
              </a:rPr>
              <a:t>FRCP London, </a:t>
            </a:r>
            <a:r>
              <a:rPr lang="en-GB" sz="2000" b="1" dirty="0">
                <a:solidFill>
                  <a:srgbClr val="0070C0"/>
                </a:solidFill>
              </a:rPr>
              <a:t>FRCPath UK</a:t>
            </a:r>
          </a:p>
          <a:p>
            <a:pPr marL="68580"/>
            <a:r>
              <a:rPr lang="en-GB" sz="2000" b="1" dirty="0" smtClean="0">
                <a:solidFill>
                  <a:srgbClr val="0070C0"/>
                </a:solidFill>
              </a:rPr>
              <a:t>Consultant Haematologist and BMT</a:t>
            </a:r>
          </a:p>
          <a:p>
            <a:pPr marL="68580"/>
            <a:r>
              <a:rPr lang="en-GB" sz="1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GB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68580"/>
            <a:r>
              <a:rPr lang="en-GB" sz="2000" b="1" dirty="0" smtClean="0"/>
              <a:t>Mid and South Essex &amp; University College London Hospital NHS Foundation Trusts</a:t>
            </a:r>
          </a:p>
          <a:p>
            <a:pPr marL="68580"/>
            <a:r>
              <a:rPr lang="en-GB" sz="2000" b="1" dirty="0" smtClean="0"/>
              <a:t> Bart's </a:t>
            </a:r>
            <a:r>
              <a:rPr lang="en-GB" sz="2000" b="1" dirty="0"/>
              <a:t>and The London School of Medicine and Dentistry</a:t>
            </a:r>
          </a:p>
          <a:p>
            <a:pPr marL="68580"/>
            <a:r>
              <a:rPr lang="en-GB" sz="2000" b="1" dirty="0"/>
              <a:t>Queen Mary University, London</a:t>
            </a:r>
            <a:r>
              <a:rPr lang="en-GB" sz="2000" dirty="0"/>
              <a:t>.</a:t>
            </a:r>
          </a:p>
          <a:p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431" y="10885"/>
            <a:ext cx="1893569" cy="171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1"/>
            <a:ext cx="3048000" cy="231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417"/>
            <a:ext cx="1887537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330893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nitial </a:t>
            </a:r>
            <a:r>
              <a:rPr lang="en-GB" dirty="0"/>
              <a:t>therapy with VRd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/>
              <a:t>A</a:t>
            </a:r>
            <a:r>
              <a:rPr lang="en-GB" dirty="0" smtClean="0"/>
              <a:t>pproximately </a:t>
            </a:r>
            <a:r>
              <a:rPr lang="en-GB" dirty="0"/>
              <a:t>8 to 12 cycles, followed by maintenance</a:t>
            </a:r>
          </a:p>
          <a:p>
            <a:pPr marL="109728" indent="0">
              <a:buNone/>
            </a:pPr>
            <a:r>
              <a:rPr lang="en-GB" dirty="0"/>
              <a:t>therapy with lenalidomide.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Alternatives </a:t>
            </a:r>
            <a:r>
              <a:rPr lang="en-GB" dirty="0"/>
              <a:t>to VRd include VCd </a:t>
            </a:r>
            <a:r>
              <a:rPr lang="en-GB" dirty="0" smtClean="0"/>
              <a:t>and VTd can be used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INITIAL TREATMENT IN PATIENTS NOT</a:t>
            </a:r>
            <a:br>
              <a:rPr lang="en-GB" sz="2400" dirty="0">
                <a:solidFill>
                  <a:schemeClr val="accent1"/>
                </a:solidFill>
              </a:rPr>
            </a:br>
            <a:r>
              <a:rPr lang="en-GB" sz="2400" dirty="0">
                <a:solidFill>
                  <a:schemeClr val="accent1"/>
                </a:solidFill>
              </a:rPr>
              <a:t>ELIGIBLE FOR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0376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Assessment of </a:t>
            </a:r>
            <a:r>
              <a:rPr lang="en-GB" dirty="0"/>
              <a:t>Spinal </a:t>
            </a:r>
            <a:r>
              <a:rPr lang="en-GB" dirty="0" smtClean="0"/>
              <a:t>stability- urgent if affected</a:t>
            </a:r>
          </a:p>
          <a:p>
            <a:pPr marL="10972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IF Spinal cord Compression: Urgent RT is the KEY</a:t>
            </a:r>
          </a:p>
          <a:p>
            <a:pPr marL="109728" indent="0">
              <a:buNone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/>
              <a:t>kyphoplasty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 smtClean="0"/>
              <a:t>verteboplasy</a:t>
            </a:r>
            <a:r>
              <a:rPr lang="en-GB" dirty="0" smtClean="0"/>
              <a:t> </a:t>
            </a:r>
            <a:r>
              <a:rPr lang="en-GB" dirty="0"/>
              <a:t>in selected </a:t>
            </a:r>
            <a:r>
              <a:rPr lang="en-GB" dirty="0" smtClean="0"/>
              <a:t>cases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/>
              <a:t>Zolindronic</a:t>
            </a:r>
            <a:r>
              <a:rPr lang="en-GB" dirty="0" smtClean="0"/>
              <a:t> acid reduces Skeletal event significantly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Usually 4mg monthly for 24 months (? 3 monthly)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Some degree of anti myeloma effect (Myeloma 9 trial)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4 years data now questioning the anti myeloma activities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Supportive care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28" y="0"/>
            <a:ext cx="3145971" cy="22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73" y="2365658"/>
            <a:ext cx="3156126" cy="18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err="1"/>
              <a:t>Intergroupe</a:t>
            </a:r>
            <a:r>
              <a:rPr lang="en-GB" dirty="0"/>
              <a:t> Francophone du </a:t>
            </a:r>
            <a:r>
              <a:rPr lang="en-GB" dirty="0" err="1"/>
              <a:t>Myelome</a:t>
            </a:r>
            <a:r>
              <a:rPr lang="en-GB" dirty="0"/>
              <a:t> </a:t>
            </a:r>
            <a:r>
              <a:rPr lang="en-GB" dirty="0" smtClean="0"/>
              <a:t>trial compared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E</a:t>
            </a:r>
            <a:r>
              <a:rPr lang="en-GB" dirty="0" smtClean="0"/>
              <a:t>arly </a:t>
            </a:r>
            <a:r>
              <a:rPr lang="en-GB" dirty="0"/>
              <a:t>versus delayed ASCT in patients treated with VRd followed by</a:t>
            </a:r>
          </a:p>
          <a:p>
            <a:pPr marL="109728" indent="0">
              <a:buNone/>
            </a:pPr>
            <a:r>
              <a:rPr lang="en-GB" dirty="0"/>
              <a:t>lenalidomide </a:t>
            </a:r>
            <a:r>
              <a:rPr lang="en-GB" dirty="0" smtClean="0"/>
              <a:t>maintenance for 1 year.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 smtClean="0"/>
              <a:t>Patients </a:t>
            </a:r>
            <a:r>
              <a:rPr lang="en-GB" dirty="0"/>
              <a:t>were randomized to receive</a:t>
            </a:r>
          </a:p>
          <a:p>
            <a:pPr marL="109728" indent="0">
              <a:buNone/>
            </a:pPr>
            <a:r>
              <a:rPr lang="en-GB" dirty="0"/>
              <a:t>E</a:t>
            </a:r>
            <a:r>
              <a:rPr lang="en-GB" dirty="0" smtClean="0"/>
              <a:t>ither </a:t>
            </a:r>
            <a:r>
              <a:rPr lang="en-GB" dirty="0"/>
              <a:t>VRd (3 cycles) followed by ASCT and then VRd consolidation</a:t>
            </a:r>
          </a:p>
          <a:p>
            <a:pPr marL="109728" indent="0">
              <a:buNone/>
            </a:pPr>
            <a:r>
              <a:rPr lang="en-GB" dirty="0"/>
              <a:t>(2 cycles) versus VRd × 8 cycles with ASCT reserved for relapse. </a:t>
            </a: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fr-FR" sz="1500" dirty="0"/>
              <a:t>Attal M, </a:t>
            </a:r>
            <a:r>
              <a:rPr lang="fr-FR" sz="1500" dirty="0" err="1"/>
              <a:t>Lauwers‐Cances</a:t>
            </a:r>
            <a:r>
              <a:rPr lang="fr-FR" sz="1500" dirty="0"/>
              <a:t> V, Hulin C, et al. </a:t>
            </a:r>
            <a:r>
              <a:rPr lang="en-GB" sz="1500" i="1" dirty="0" smtClean="0"/>
              <a:t>N </a:t>
            </a:r>
            <a:r>
              <a:rPr lang="en-GB" sz="1500" i="1" dirty="0" err="1"/>
              <a:t>Engl</a:t>
            </a:r>
            <a:r>
              <a:rPr lang="en-GB" sz="1500" i="1" dirty="0"/>
              <a:t> J Med</a:t>
            </a:r>
            <a:r>
              <a:rPr lang="en-GB" sz="1500" dirty="0"/>
              <a:t>.</a:t>
            </a:r>
          </a:p>
          <a:p>
            <a:pPr marL="109728" indent="0">
              <a:buNone/>
            </a:pPr>
            <a:r>
              <a:rPr lang="en-GB" sz="1500" dirty="0"/>
              <a:t>2017;376(14):1311‐1320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STEM CELL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6312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53886"/>
            <a:ext cx="10972800" cy="4853407"/>
          </a:xfrm>
        </p:spPr>
        <p:txBody>
          <a:bodyPr/>
          <a:lstStyle/>
          <a:p>
            <a:r>
              <a:rPr lang="en-GB" dirty="0" smtClean="0"/>
              <a:t>Both arms </a:t>
            </a:r>
            <a:r>
              <a:rPr lang="en-GB" dirty="0"/>
              <a:t>received lenalidomide maintenance for 1 year.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A significant improvement </a:t>
            </a:r>
            <a:r>
              <a:rPr lang="en-GB" dirty="0"/>
              <a:t>in progression‐free survival (PFS) was seen as </a:t>
            </a:r>
            <a:r>
              <a:rPr lang="en-GB" dirty="0" smtClean="0"/>
              <a:t>expected with </a:t>
            </a:r>
            <a:r>
              <a:rPr lang="en-GB" dirty="0"/>
              <a:t>early </a:t>
            </a:r>
            <a:r>
              <a:rPr lang="en-GB" dirty="0" smtClean="0"/>
              <a:t>ASCT 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>
                <a:solidFill>
                  <a:schemeClr val="accent1"/>
                </a:solidFill>
              </a:rPr>
              <a:t>T</a:t>
            </a:r>
            <a:r>
              <a:rPr lang="en-GB" dirty="0" smtClean="0">
                <a:solidFill>
                  <a:schemeClr val="accent1"/>
                </a:solidFill>
              </a:rPr>
              <a:t>his </a:t>
            </a:r>
            <a:r>
              <a:rPr lang="en-GB" dirty="0">
                <a:solidFill>
                  <a:schemeClr val="accent1"/>
                </a:solidFill>
              </a:rPr>
              <a:t>has so far not been translated into a </a:t>
            </a:r>
            <a:r>
              <a:rPr lang="en-GB" dirty="0" smtClean="0">
                <a:solidFill>
                  <a:schemeClr val="accent1"/>
                </a:solidFill>
              </a:rPr>
              <a:t>difference in </a:t>
            </a:r>
            <a:r>
              <a:rPr lang="en-GB" dirty="0">
                <a:solidFill>
                  <a:schemeClr val="accent1"/>
                </a:solidFill>
              </a:rPr>
              <a:t>overall survival (OS). 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8810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STEM CELL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7355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Can </a:t>
            </a:r>
            <a:r>
              <a:rPr lang="en-GB" dirty="0"/>
              <a:t>be considered for young patients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with </a:t>
            </a:r>
            <a:r>
              <a:rPr lang="en-GB" dirty="0"/>
              <a:t>high‐risk disease in first relapse or </a:t>
            </a:r>
            <a:endParaRPr lang="en-GB" dirty="0" smtClean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>
                <a:solidFill>
                  <a:schemeClr val="accent1"/>
                </a:solidFill>
              </a:rPr>
              <a:t>E</a:t>
            </a:r>
            <a:r>
              <a:rPr lang="en-GB" dirty="0" smtClean="0">
                <a:solidFill>
                  <a:schemeClr val="accent1"/>
                </a:solidFill>
              </a:rPr>
              <a:t>xclusively </a:t>
            </a:r>
            <a:r>
              <a:rPr lang="en-GB" dirty="0">
                <a:solidFill>
                  <a:schemeClr val="accent1"/>
                </a:solidFill>
              </a:rPr>
              <a:t>patients choice after risk benefit discussion</a:t>
            </a:r>
          </a:p>
          <a:p>
            <a:pPr marL="109728" indent="0">
              <a:buNone/>
            </a:pPr>
            <a:r>
              <a:rPr lang="en-GB" dirty="0">
                <a:solidFill>
                  <a:schemeClr val="accent1"/>
                </a:solidFill>
              </a:rPr>
              <a:t>30-40% Mortality in some centres </a:t>
            </a:r>
          </a:p>
          <a:p>
            <a:pPr marL="109728" indent="0">
              <a:buNone/>
            </a:pPr>
            <a:r>
              <a:rPr lang="en-GB" dirty="0">
                <a:solidFill>
                  <a:schemeClr val="accent1"/>
                </a:solidFill>
              </a:rPr>
              <a:t>Preferably under clinical trials if available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Allogeneic transplantation is still </a:t>
            </a:r>
            <a:r>
              <a:rPr lang="en-GB" dirty="0" smtClean="0">
                <a:solidFill>
                  <a:schemeClr val="accent1"/>
                </a:solidFill>
              </a:rPr>
              <a:t>investigational in Myeloma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68830"/>
            <a:ext cx="10972800" cy="5038464"/>
          </a:xfrm>
        </p:spPr>
        <p:txBody>
          <a:bodyPr>
            <a:normAutofit/>
          </a:bodyPr>
          <a:lstStyle/>
          <a:p>
            <a:r>
              <a:rPr lang="en-GB" dirty="0"/>
              <a:t>Maintenance with lenalidomide is the standard of care for most</a:t>
            </a:r>
          </a:p>
          <a:p>
            <a:pPr marL="109728" indent="0">
              <a:buNone/>
            </a:pPr>
            <a:r>
              <a:rPr lang="en-GB" dirty="0" smtClean="0"/>
              <a:t>   patients </a:t>
            </a:r>
            <a:r>
              <a:rPr lang="en-GB" dirty="0"/>
              <a:t>after initial </a:t>
            </a:r>
            <a:r>
              <a:rPr lang="en-GB" dirty="0" smtClean="0"/>
              <a:t>therapy</a:t>
            </a:r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a meta‐analysis of randomized </a:t>
            </a:r>
            <a:r>
              <a:rPr lang="en-GB" dirty="0" smtClean="0"/>
              <a:t>trials</a:t>
            </a:r>
          </a:p>
          <a:p>
            <a:pPr marL="109728" indent="0">
              <a:buNone/>
            </a:pPr>
            <a:r>
              <a:rPr lang="en-GB" dirty="0" smtClean="0"/>
              <a:t>A </a:t>
            </a:r>
            <a:r>
              <a:rPr lang="en-GB" dirty="0"/>
              <a:t>significant improvement in PFS and OS was seen </a:t>
            </a:r>
            <a:r>
              <a:rPr lang="en-GB" dirty="0" smtClean="0"/>
              <a:t>with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lenalidomide maintenance compared with placebo </a:t>
            </a:r>
            <a:r>
              <a:rPr lang="en-GB" dirty="0" smtClean="0"/>
              <a:t>or </a:t>
            </a:r>
            <a:r>
              <a:rPr lang="en-GB" dirty="0"/>
              <a:t>no </a:t>
            </a:r>
            <a:r>
              <a:rPr lang="en-GB" dirty="0" smtClean="0"/>
              <a:t>therapy</a:t>
            </a:r>
            <a:endParaRPr lang="en-GB" dirty="0"/>
          </a:p>
          <a:p>
            <a:r>
              <a:rPr lang="en-GB" dirty="0"/>
              <a:t>For high‐risk patients, bortezomib‐based maintenance should </a:t>
            </a:r>
            <a:r>
              <a:rPr lang="en-GB" dirty="0" smtClean="0"/>
              <a:t>be considered.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fr-FR" sz="1400" dirty="0"/>
              <a:t>Attal M, </a:t>
            </a:r>
            <a:r>
              <a:rPr lang="fr-FR" sz="1400" dirty="0" err="1"/>
              <a:t>Palumbo</a:t>
            </a:r>
            <a:r>
              <a:rPr lang="fr-FR" sz="1400" dirty="0"/>
              <a:t> A, Holstein SA, et </a:t>
            </a:r>
            <a:r>
              <a:rPr lang="fr-FR" sz="1400" dirty="0" smtClean="0"/>
              <a:t>al</a:t>
            </a:r>
            <a:r>
              <a:rPr lang="pt-BR" sz="1400" i="1" dirty="0" smtClean="0"/>
              <a:t>J </a:t>
            </a:r>
            <a:r>
              <a:rPr lang="pt-BR" sz="1400" i="1" dirty="0"/>
              <a:t>Clin Oncol</a:t>
            </a:r>
            <a:r>
              <a:rPr lang="pt-BR" sz="1400" dirty="0"/>
              <a:t>. 2016;34 (suppl):A8001. (abstract)</a:t>
            </a:r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MAINTENANCE THERAPY</a:t>
            </a:r>
          </a:p>
        </p:txBody>
      </p:sp>
    </p:spTree>
    <p:extLst>
      <p:ext uri="{BB962C8B-B14F-4D97-AF65-F5344CB8AC3E}">
        <p14:creationId xmlns:p14="http://schemas.microsoft.com/office/powerpoint/2010/main" val="17227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01486"/>
            <a:ext cx="10972800" cy="5005807"/>
          </a:xfrm>
        </p:spPr>
        <p:txBody>
          <a:bodyPr>
            <a:normAutofit/>
          </a:bodyPr>
          <a:lstStyle/>
          <a:p>
            <a:r>
              <a:rPr lang="en-GB" dirty="0"/>
              <a:t>Almost all patients with MM eventually </a:t>
            </a:r>
            <a:r>
              <a:rPr lang="en-GB" dirty="0" smtClean="0"/>
              <a:t>relapse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 </a:t>
            </a:r>
            <a:r>
              <a:rPr lang="en-GB" dirty="0"/>
              <a:t>The choice of a </a:t>
            </a:r>
            <a:r>
              <a:rPr lang="en-GB" dirty="0" smtClean="0"/>
              <a:t>treatment regimen </a:t>
            </a:r>
            <a:r>
              <a:rPr lang="en-GB" dirty="0"/>
              <a:t>at relapse </a:t>
            </a:r>
            <a:r>
              <a:rPr lang="en-GB" dirty="0" smtClean="0"/>
              <a:t>affected </a:t>
            </a:r>
            <a:r>
              <a:rPr lang="en-GB" dirty="0"/>
              <a:t>by many factors</a:t>
            </a:r>
          </a:p>
          <a:p>
            <a:pPr marL="109728" indent="0">
              <a:buNone/>
            </a:pPr>
            <a:r>
              <a:rPr lang="en-GB" dirty="0" smtClean="0"/>
              <a:t>             Timing </a:t>
            </a:r>
            <a:r>
              <a:rPr lang="en-GB" dirty="0"/>
              <a:t>of the </a:t>
            </a:r>
            <a:r>
              <a:rPr lang="en-GB" dirty="0" smtClean="0"/>
              <a:t>relapse</a:t>
            </a:r>
          </a:p>
          <a:p>
            <a:pPr marL="109728" indent="0">
              <a:buNone/>
            </a:pPr>
            <a:r>
              <a:rPr lang="en-GB" dirty="0" smtClean="0"/>
              <a:t>             Response </a:t>
            </a:r>
            <a:r>
              <a:rPr lang="en-GB" dirty="0"/>
              <a:t>to prior </a:t>
            </a:r>
            <a:r>
              <a:rPr lang="en-GB" dirty="0" smtClean="0"/>
              <a:t>therapy</a:t>
            </a:r>
            <a:endParaRPr lang="en-GB" dirty="0"/>
          </a:p>
          <a:p>
            <a:pPr marL="109728" indent="0">
              <a:buNone/>
            </a:pPr>
            <a:r>
              <a:rPr lang="en-GB" dirty="0" smtClean="0"/>
              <a:t>             Aggressiveness </a:t>
            </a:r>
            <a:r>
              <a:rPr lang="en-GB" dirty="0"/>
              <a:t>of the </a:t>
            </a:r>
            <a:r>
              <a:rPr lang="en-GB" dirty="0" smtClean="0"/>
              <a:t>relapse </a:t>
            </a:r>
            <a:r>
              <a:rPr lang="en-GB" dirty="0"/>
              <a:t>and </a:t>
            </a:r>
            <a:endParaRPr lang="en-GB" dirty="0" smtClean="0"/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           Performance </a:t>
            </a:r>
            <a:r>
              <a:rPr lang="en-GB" dirty="0"/>
              <a:t>status (TRAP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950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RELAPSED MM</a:t>
            </a:r>
          </a:p>
        </p:txBody>
      </p:sp>
    </p:spTree>
    <p:extLst>
      <p:ext uri="{BB962C8B-B14F-4D97-AF65-F5344CB8AC3E}">
        <p14:creationId xmlns:p14="http://schemas.microsoft.com/office/powerpoint/2010/main" val="19625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Patients who are eligible for </a:t>
            </a:r>
            <a:r>
              <a:rPr lang="en-GB" dirty="0" smtClean="0"/>
              <a:t>transplantation</a:t>
            </a:r>
          </a:p>
          <a:p>
            <a:r>
              <a:rPr lang="en-GB" dirty="0" smtClean="0"/>
              <a:t> </a:t>
            </a:r>
            <a:r>
              <a:rPr lang="en-GB" dirty="0"/>
              <a:t>should be </a:t>
            </a:r>
            <a:r>
              <a:rPr lang="en-GB" dirty="0" smtClean="0"/>
              <a:t>considered for </a:t>
            </a:r>
            <a:r>
              <a:rPr lang="en-GB" dirty="0"/>
              <a:t>the procedure if they have never had one before or </a:t>
            </a:r>
            <a:r>
              <a:rPr lang="en-GB" dirty="0" smtClean="0"/>
              <a:t>had </a:t>
            </a:r>
            <a:r>
              <a:rPr lang="en-GB" dirty="0"/>
              <a:t>an excellent remission duration with the first </a:t>
            </a:r>
            <a:r>
              <a:rPr lang="en-GB" dirty="0" smtClean="0"/>
              <a:t>transplantation</a:t>
            </a: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Three daratumumab‐based combinations have shown </a:t>
            </a:r>
            <a:r>
              <a:rPr lang="en-GB" dirty="0" smtClean="0"/>
              <a:t>efficacy</a:t>
            </a:r>
            <a:endParaRPr lang="en-GB" dirty="0"/>
          </a:p>
          <a:p>
            <a:pPr marL="109728" indent="0">
              <a:buNone/>
            </a:pPr>
            <a:r>
              <a:rPr lang="en-GB" dirty="0" smtClean="0"/>
              <a:t>DRd </a:t>
            </a:r>
            <a:r>
              <a:rPr lang="en-GB" dirty="0" err="1" smtClean="0"/>
              <a:t>DVd</a:t>
            </a:r>
            <a:r>
              <a:rPr lang="en-GB" dirty="0" smtClean="0"/>
              <a:t> </a:t>
            </a:r>
            <a:r>
              <a:rPr lang="en-GB" dirty="0" err="1" smtClean="0"/>
              <a:t>DPd</a:t>
            </a:r>
            <a:r>
              <a:rPr lang="en-GB" dirty="0" smtClean="0"/>
              <a:t> 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 Carfilzomib, </a:t>
            </a:r>
            <a:r>
              <a:rPr lang="en-GB" dirty="0" err="1" smtClean="0"/>
              <a:t>Lenolidomide</a:t>
            </a:r>
            <a:r>
              <a:rPr lang="en-GB" dirty="0" smtClean="0"/>
              <a:t>, dexamethasone(KRd</a:t>
            </a:r>
            <a:r>
              <a:rPr lang="en-GB" dirty="0"/>
              <a:t>)</a:t>
            </a:r>
            <a:r>
              <a:rPr lang="en-GB" dirty="0" smtClean="0"/>
              <a:t> </a:t>
            </a:r>
          </a:p>
          <a:p>
            <a:r>
              <a:rPr lang="en-GB" dirty="0"/>
              <a:t>I</a:t>
            </a:r>
            <a:r>
              <a:rPr lang="en-GB" dirty="0" smtClean="0"/>
              <a:t>xazomib</a:t>
            </a:r>
            <a:r>
              <a:rPr lang="en-GB" dirty="0"/>
              <a:t>, lenalidomide, dexamethasone (</a:t>
            </a:r>
            <a:r>
              <a:rPr lang="en-GB" dirty="0" err="1"/>
              <a:t>IRd</a:t>
            </a:r>
            <a:r>
              <a:rPr lang="en-GB" dirty="0"/>
              <a:t>);</a:t>
            </a:r>
          </a:p>
          <a:p>
            <a:r>
              <a:rPr lang="en-GB" dirty="0"/>
              <a:t>E</a:t>
            </a:r>
            <a:r>
              <a:rPr lang="en-GB" dirty="0" smtClean="0"/>
              <a:t>lotuzumab</a:t>
            </a:r>
            <a:r>
              <a:rPr lang="en-GB" dirty="0"/>
              <a:t>, lenalidomide, and dexamethasone (ERd); </a:t>
            </a: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and </a:t>
            </a:r>
            <a:r>
              <a:rPr lang="en-GB" dirty="0"/>
              <a:t>various</a:t>
            </a:r>
          </a:p>
          <a:p>
            <a:r>
              <a:rPr lang="en-GB" dirty="0"/>
              <a:t>P</a:t>
            </a:r>
            <a:r>
              <a:rPr lang="en-GB" dirty="0" smtClean="0"/>
              <a:t>omalidomide‐based </a:t>
            </a:r>
            <a:r>
              <a:rPr lang="en-GB" dirty="0"/>
              <a:t>regimens </a:t>
            </a:r>
            <a:r>
              <a:rPr lang="en-GB" dirty="0" smtClean="0"/>
              <a:t>:</a:t>
            </a:r>
          </a:p>
          <a:p>
            <a:pPr marL="109728" indent="0">
              <a:buNone/>
            </a:pPr>
            <a:r>
              <a:rPr lang="en-GB" dirty="0" smtClean="0"/>
              <a:t>Carfilzomib,  pomalidomide</a:t>
            </a:r>
            <a:r>
              <a:rPr lang="en-GB" dirty="0"/>
              <a:t>, and dexamethasone (</a:t>
            </a:r>
            <a:r>
              <a:rPr lang="en-GB" dirty="0" err="1"/>
              <a:t>KPd</a:t>
            </a:r>
            <a:r>
              <a:rPr lang="en-GB" dirty="0"/>
              <a:t>).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aggressive </a:t>
            </a:r>
            <a:r>
              <a:rPr lang="en-GB" dirty="0" smtClean="0"/>
              <a:t>relapses, anthracycline‐containing </a:t>
            </a:r>
            <a:r>
              <a:rPr lang="en-GB" dirty="0"/>
              <a:t>regimens may be useful.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Relapsed MM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Other drugs to consider for relapse include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panobinostat</a:t>
            </a:r>
            <a:r>
              <a:rPr lang="en-GB" dirty="0"/>
              <a:t>, a </a:t>
            </a:r>
            <a:r>
              <a:rPr lang="en-GB" dirty="0" smtClean="0"/>
              <a:t>pan deacetylase inhibitor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Bendamustine</a:t>
            </a:r>
            <a:r>
              <a:rPr lang="en-GB" dirty="0"/>
              <a:t>, lenalidomide, and dexamethasone; or </a:t>
            </a:r>
            <a:r>
              <a:rPr lang="en-GB" dirty="0" err="1" smtClean="0"/>
              <a:t>bendamustine,bortezomib</a:t>
            </a:r>
            <a:r>
              <a:rPr lang="en-GB" dirty="0"/>
              <a:t>, and dexamethasone.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Venetoclax (BCL 2 inhibitor) </a:t>
            </a:r>
            <a:r>
              <a:rPr lang="en-GB" dirty="0"/>
              <a:t>appears to have </a:t>
            </a:r>
            <a:r>
              <a:rPr lang="en-GB" dirty="0" smtClean="0"/>
              <a:t>single agent</a:t>
            </a:r>
            <a:r>
              <a:rPr lang="en-GB" dirty="0"/>
              <a:t> </a:t>
            </a:r>
            <a:r>
              <a:rPr lang="en-GB" dirty="0" smtClean="0"/>
              <a:t>activity </a:t>
            </a:r>
            <a:r>
              <a:rPr lang="en-GB" dirty="0"/>
              <a:t>in patients with t(11;14) subtype of MM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Relapsed MM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106EB4-6987-4823-8115-FB904C21B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                       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r>
              <a:rPr lang="en-GB" dirty="0" smtClean="0"/>
              <a:t>                                      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732BE2-4CBB-4AE2-880A-B5366569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affiliations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79" y="973238"/>
            <a:ext cx="4007237" cy="21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217095"/>
            <a:ext cx="1943100" cy="79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91" y="4065813"/>
            <a:ext cx="28289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1" y="4065814"/>
            <a:ext cx="32734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62" y="4065813"/>
            <a:ext cx="57308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4" y="973238"/>
            <a:ext cx="3586138" cy="21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8" y="1912070"/>
            <a:ext cx="4459286" cy="114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8" y="1218457"/>
            <a:ext cx="21447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Two of the most exciting investigational options are chimeric </a:t>
            </a:r>
            <a:r>
              <a:rPr lang="en-GB" dirty="0" smtClean="0"/>
              <a:t>antigen receptor </a:t>
            </a:r>
            <a:r>
              <a:rPr lang="en-GB" dirty="0"/>
              <a:t>T cells (CAR‐T)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Targeting </a:t>
            </a:r>
            <a:r>
              <a:rPr lang="en-GB" dirty="0"/>
              <a:t>B‐cell maturation </a:t>
            </a:r>
            <a:r>
              <a:rPr lang="en-GB" dirty="0" smtClean="0"/>
              <a:t>antigen (BCMA</a:t>
            </a:r>
            <a:r>
              <a:rPr lang="en-GB" dirty="0"/>
              <a:t>) such as bb2121,9 and GSK2857916 (a humanized </a:t>
            </a:r>
            <a:r>
              <a:rPr lang="en-GB" dirty="0" smtClean="0"/>
              <a:t>anti‐BCMA antibody </a:t>
            </a:r>
            <a:r>
              <a:rPr lang="en-GB" dirty="0"/>
              <a:t>that is conjugated to monomethyl auristatin‐F, a </a:t>
            </a:r>
            <a:r>
              <a:rPr lang="en-GB" dirty="0" smtClean="0"/>
              <a:t>microtubule disrupting </a:t>
            </a:r>
            <a:r>
              <a:rPr lang="en-GB" dirty="0"/>
              <a:t>agent</a:t>
            </a:r>
            <a:r>
              <a:rPr lang="en-GB" dirty="0" smtClean="0"/>
              <a:t>).</a:t>
            </a:r>
            <a:endParaRPr lang="en-GB" dirty="0"/>
          </a:p>
          <a:p>
            <a:pPr marL="109728" indent="0">
              <a:buNone/>
            </a:pPr>
            <a:endParaRPr lang="en-GB" sz="1500" dirty="0" smtClean="0"/>
          </a:p>
          <a:p>
            <a:pPr marL="109728" indent="0">
              <a:buNone/>
            </a:pPr>
            <a:endParaRPr lang="en-GB" sz="1500" dirty="0"/>
          </a:p>
          <a:p>
            <a:pPr marL="109728" indent="0">
              <a:buNone/>
            </a:pPr>
            <a:r>
              <a:rPr lang="en-GB" sz="1500" dirty="0" err="1" smtClean="0"/>
              <a:t>Berdeja</a:t>
            </a:r>
            <a:r>
              <a:rPr lang="en-GB" sz="1500" dirty="0" smtClean="0"/>
              <a:t> </a:t>
            </a:r>
            <a:r>
              <a:rPr lang="en-GB" sz="1500" dirty="0"/>
              <a:t>JG, Lin Y, </a:t>
            </a:r>
            <a:r>
              <a:rPr lang="en-GB" sz="1500" dirty="0" err="1"/>
              <a:t>Raje</a:t>
            </a:r>
            <a:r>
              <a:rPr lang="en-GB" sz="1500" dirty="0"/>
              <a:t> N, et al. Durable clinical responses in </a:t>
            </a:r>
            <a:r>
              <a:rPr lang="en-GB" sz="1500" dirty="0" smtClean="0"/>
              <a:t>heavily </a:t>
            </a:r>
            <a:r>
              <a:rPr lang="en-GB" sz="1500" dirty="0" err="1" smtClean="0"/>
              <a:t>pretreated</a:t>
            </a:r>
            <a:r>
              <a:rPr lang="en-GB" sz="1500" dirty="0" smtClean="0"/>
              <a:t> </a:t>
            </a:r>
            <a:r>
              <a:rPr lang="en-GB" sz="1500" dirty="0"/>
              <a:t>patients with relapsed/refractory MM: updated results </a:t>
            </a:r>
            <a:r>
              <a:rPr lang="en-GB" sz="1500" dirty="0" smtClean="0"/>
              <a:t>from a </a:t>
            </a:r>
            <a:r>
              <a:rPr lang="en-GB" sz="1500" dirty="0" err="1"/>
              <a:t>multicenter</a:t>
            </a:r>
            <a:r>
              <a:rPr lang="en-GB" sz="1500" dirty="0"/>
              <a:t> study of bb2121 anti‐BCMA CAR T cell therapy. </a:t>
            </a:r>
            <a:r>
              <a:rPr lang="en-GB" sz="1500" i="1" dirty="0" smtClean="0"/>
              <a:t>Blood</a:t>
            </a:r>
            <a:r>
              <a:rPr lang="en-GB" sz="1500" dirty="0" smtClean="0"/>
              <a:t>. 2017;130:740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Relapsed MM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 T cell Cartoon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6" y="616830"/>
            <a:ext cx="4484914" cy="33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436915"/>
            <a:ext cx="7630542" cy="45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6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Other agents with single‐agent activity that </a:t>
            </a:r>
            <a:r>
              <a:rPr lang="en-GB" dirty="0" smtClean="0"/>
              <a:t>are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romising </a:t>
            </a:r>
            <a:r>
              <a:rPr lang="en-GB" dirty="0"/>
              <a:t>include isatuximab, selinexor, and LGH‐447 (a pan PIM</a:t>
            </a:r>
          </a:p>
          <a:p>
            <a:pPr marL="109728" indent="0">
              <a:buNone/>
            </a:pPr>
            <a:r>
              <a:rPr lang="en-GB" dirty="0"/>
              <a:t>kinase inhibitor).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47 years old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Sternal bone pain: PET and Bloods: Solitary bone plasmacytoma</a:t>
            </a:r>
          </a:p>
          <a:p>
            <a:r>
              <a:rPr lang="en-GB" dirty="0" smtClean="0"/>
              <a:t>RT -Curative intent</a:t>
            </a:r>
          </a:p>
          <a:p>
            <a:r>
              <a:rPr lang="en-GB" dirty="0" smtClean="0"/>
              <a:t>Relapsed after 1 year with Serum free light chain 5,000</a:t>
            </a:r>
          </a:p>
          <a:p>
            <a:r>
              <a:rPr lang="en-GB" dirty="0" smtClean="0"/>
              <a:t>VTDX6 then ASCT</a:t>
            </a:r>
          </a:p>
          <a:p>
            <a:r>
              <a:rPr lang="en-GB" dirty="0" smtClean="0"/>
              <a:t>Exclusively asked for Sib Allo</a:t>
            </a:r>
          </a:p>
          <a:p>
            <a:r>
              <a:rPr lang="en-GB" dirty="0" smtClean="0"/>
              <a:t>Allo HSCT October 2018</a:t>
            </a:r>
          </a:p>
          <a:p>
            <a:r>
              <a:rPr lang="en-GB" dirty="0" smtClean="0"/>
              <a:t>Severe GVHD, viral infections BUT now well October 2019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Case 1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286000" cy="21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677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79 years old 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Anaemia and high Calcium 3.19</a:t>
            </a:r>
          </a:p>
          <a:p>
            <a:r>
              <a:rPr lang="en-GB" dirty="0" smtClean="0"/>
              <a:t>Evaluation confirmed MM- BM 90% Plasma cells, PP 60gm/l Free light chain 20,000</a:t>
            </a:r>
          </a:p>
          <a:p>
            <a:r>
              <a:rPr lang="en-GB" dirty="0" smtClean="0"/>
              <a:t>Extensive Lytic bone lesion </a:t>
            </a:r>
          </a:p>
          <a:p>
            <a:r>
              <a:rPr lang="en-GB" dirty="0" smtClean="0"/>
              <a:t>Melphalan, Valcade, </a:t>
            </a:r>
            <a:r>
              <a:rPr lang="en-GB" dirty="0" err="1" smtClean="0"/>
              <a:t>Dex</a:t>
            </a:r>
            <a:r>
              <a:rPr lang="en-GB" dirty="0" smtClean="0"/>
              <a:t> MVdX6 </a:t>
            </a:r>
          </a:p>
          <a:p>
            <a:r>
              <a:rPr lang="en-GB" dirty="0" smtClean="0"/>
              <a:t>CR</a:t>
            </a:r>
          </a:p>
          <a:p>
            <a:r>
              <a:rPr lang="en-GB" dirty="0" err="1" smtClean="0"/>
              <a:t>Zometa</a:t>
            </a:r>
            <a:r>
              <a:rPr lang="en-GB" dirty="0" smtClean="0"/>
              <a:t> for 2 years on-going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ase2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9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81 years old female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AKI , </a:t>
            </a:r>
            <a:r>
              <a:rPr lang="en-GB" dirty="0" err="1"/>
              <a:t>C</a:t>
            </a:r>
            <a:r>
              <a:rPr lang="en-GB" dirty="0" err="1" smtClean="0"/>
              <a:t>reatinine</a:t>
            </a:r>
            <a:r>
              <a:rPr lang="en-GB" dirty="0" smtClean="0"/>
              <a:t> 500</a:t>
            </a:r>
          </a:p>
          <a:p>
            <a:r>
              <a:rPr lang="en-GB" dirty="0" smtClean="0"/>
              <a:t>Bloods , free light 2000, lambda, PP 34g/l  HB 67, PLT 25, WCC Normal</a:t>
            </a:r>
          </a:p>
          <a:p>
            <a:r>
              <a:rPr lang="en-GB" dirty="0" smtClean="0"/>
              <a:t>Bone marrow 56% clonal plasma cells</a:t>
            </a:r>
          </a:p>
          <a:p>
            <a:r>
              <a:rPr lang="en-GB" dirty="0" smtClean="0"/>
              <a:t>Valcade/</a:t>
            </a:r>
            <a:r>
              <a:rPr lang="en-GB" dirty="0" err="1" smtClean="0"/>
              <a:t>dex</a:t>
            </a:r>
            <a:r>
              <a:rPr lang="en-GB" dirty="0" smtClean="0"/>
              <a:t>/</a:t>
            </a:r>
            <a:r>
              <a:rPr lang="en-GB" dirty="0" err="1" smtClean="0"/>
              <a:t>cyclo</a:t>
            </a:r>
            <a:r>
              <a:rPr lang="en-GB" dirty="0" smtClean="0"/>
              <a:t> started- No response</a:t>
            </a:r>
          </a:p>
          <a:p>
            <a:r>
              <a:rPr lang="en-GB" dirty="0" err="1" smtClean="0"/>
              <a:t>Dara</a:t>
            </a:r>
            <a:r>
              <a:rPr lang="en-GB" dirty="0" smtClean="0"/>
              <a:t>/Valcade/</a:t>
            </a:r>
            <a:r>
              <a:rPr lang="en-GB" dirty="0" err="1" smtClean="0"/>
              <a:t>Dex</a:t>
            </a:r>
            <a:r>
              <a:rPr lang="en-GB" dirty="0" smtClean="0"/>
              <a:t> 2 months-No response</a:t>
            </a:r>
          </a:p>
          <a:p>
            <a:r>
              <a:rPr lang="en-GB" dirty="0" smtClean="0"/>
              <a:t>Ixazomib/</a:t>
            </a:r>
            <a:r>
              <a:rPr lang="en-GB" dirty="0" err="1" smtClean="0"/>
              <a:t>Revlimid</a:t>
            </a:r>
            <a:r>
              <a:rPr lang="en-GB" dirty="0" smtClean="0"/>
              <a:t>/</a:t>
            </a:r>
            <a:r>
              <a:rPr lang="en-GB" dirty="0" err="1" smtClean="0"/>
              <a:t>Dex</a:t>
            </a:r>
            <a:r>
              <a:rPr lang="en-GB" dirty="0" smtClean="0"/>
              <a:t> 2 cycles: poor response</a:t>
            </a:r>
          </a:p>
          <a:p>
            <a:r>
              <a:rPr lang="en-GB" dirty="0" smtClean="0"/>
              <a:t>Currently on </a:t>
            </a:r>
            <a:r>
              <a:rPr lang="en-GB" dirty="0" err="1" smtClean="0"/>
              <a:t>Ponabinostat</a:t>
            </a:r>
            <a:r>
              <a:rPr lang="en-GB" dirty="0" smtClean="0"/>
              <a:t>/Valcade and </a:t>
            </a:r>
            <a:r>
              <a:rPr lang="en-GB" dirty="0" err="1" smtClean="0"/>
              <a:t>dex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Case 3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37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78 years old man</a:t>
            </a:r>
          </a:p>
          <a:p>
            <a:pPr marL="109728" indent="0">
              <a:buNone/>
            </a:pPr>
            <a:endParaRPr lang="en-GB" sz="36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dirty="0" smtClean="0"/>
              <a:t>Skin rash and joint pain</a:t>
            </a:r>
          </a:p>
          <a:p>
            <a:r>
              <a:rPr lang="en-GB" dirty="0" err="1" smtClean="0"/>
              <a:t>Pp</a:t>
            </a:r>
            <a:r>
              <a:rPr lang="en-GB" dirty="0" smtClean="0"/>
              <a:t> 12 g/l lambda, free light chain 300 lambda, HB 100,UES NAD</a:t>
            </a:r>
          </a:p>
          <a:p>
            <a:r>
              <a:rPr lang="en-GB" dirty="0" smtClean="0"/>
              <a:t>Evaluation : Confirmed Type 1 </a:t>
            </a:r>
            <a:r>
              <a:rPr lang="en-GB" dirty="0" err="1" smtClean="0"/>
              <a:t>crygolobulinaemia</a:t>
            </a:r>
            <a:endParaRPr lang="en-GB" dirty="0" smtClean="0"/>
          </a:p>
          <a:p>
            <a:r>
              <a:rPr lang="en-GB" dirty="0" smtClean="0"/>
              <a:t>Needed emergency PEX and toe amputations</a:t>
            </a:r>
          </a:p>
          <a:p>
            <a:r>
              <a:rPr lang="en-GB" dirty="0" smtClean="0"/>
              <a:t>Started Valcade/</a:t>
            </a:r>
            <a:r>
              <a:rPr lang="en-GB" dirty="0" err="1" smtClean="0"/>
              <a:t>dex</a:t>
            </a:r>
            <a:r>
              <a:rPr lang="en-GB" dirty="0" smtClean="0"/>
              <a:t>/</a:t>
            </a:r>
            <a:r>
              <a:rPr lang="en-GB" dirty="0" err="1" smtClean="0"/>
              <a:t>cyclo</a:t>
            </a:r>
            <a:r>
              <a:rPr lang="en-GB" dirty="0" smtClean="0"/>
              <a:t>-</a:t>
            </a:r>
            <a:r>
              <a:rPr lang="en-GB" dirty="0" smtClean="0">
                <a:solidFill>
                  <a:schemeClr val="accent2"/>
                </a:solidFill>
              </a:rPr>
              <a:t>No</a:t>
            </a:r>
            <a:r>
              <a:rPr lang="en-GB" dirty="0" smtClean="0"/>
              <a:t> response</a:t>
            </a:r>
          </a:p>
          <a:p>
            <a:r>
              <a:rPr lang="en-GB" dirty="0" smtClean="0"/>
              <a:t>Switch to Rev/</a:t>
            </a:r>
            <a:r>
              <a:rPr lang="en-GB" dirty="0" err="1" smtClean="0"/>
              <a:t>dex</a:t>
            </a:r>
            <a:r>
              <a:rPr lang="en-GB" dirty="0" smtClean="0"/>
              <a:t>/ixazomib-</a:t>
            </a:r>
            <a:r>
              <a:rPr lang="en-GB" dirty="0" smtClean="0">
                <a:solidFill>
                  <a:schemeClr val="accent2"/>
                </a:solidFill>
              </a:rPr>
              <a:t>No</a:t>
            </a:r>
            <a:r>
              <a:rPr lang="en-GB" dirty="0" smtClean="0"/>
              <a:t> response</a:t>
            </a:r>
          </a:p>
          <a:p>
            <a:r>
              <a:rPr lang="en-GB" dirty="0" err="1" smtClean="0"/>
              <a:t>Dara</a:t>
            </a:r>
            <a:r>
              <a:rPr lang="en-GB" dirty="0" smtClean="0"/>
              <a:t>/</a:t>
            </a:r>
            <a:r>
              <a:rPr lang="en-GB" dirty="0" err="1" smtClean="0"/>
              <a:t>valcade</a:t>
            </a:r>
            <a:r>
              <a:rPr lang="en-GB" dirty="0" smtClean="0"/>
              <a:t>/</a:t>
            </a:r>
            <a:r>
              <a:rPr lang="en-GB" dirty="0" err="1" smtClean="0"/>
              <a:t>dex</a:t>
            </a:r>
            <a:r>
              <a:rPr lang="en-GB" dirty="0" smtClean="0"/>
              <a:t>- </a:t>
            </a:r>
            <a:r>
              <a:rPr lang="en-GB" dirty="0">
                <a:solidFill>
                  <a:schemeClr val="accent2"/>
                </a:solidFill>
              </a:rPr>
              <a:t>M</a:t>
            </a:r>
            <a:r>
              <a:rPr lang="en-GB" dirty="0" smtClean="0">
                <a:solidFill>
                  <a:schemeClr val="accent2"/>
                </a:solidFill>
              </a:rPr>
              <a:t>inor </a:t>
            </a:r>
            <a:r>
              <a:rPr lang="en-GB" dirty="0" err="1" smtClean="0">
                <a:solidFill>
                  <a:schemeClr val="accent2"/>
                </a:solidFill>
              </a:rPr>
              <a:t>pp</a:t>
            </a:r>
            <a:r>
              <a:rPr lang="en-GB" dirty="0" smtClean="0">
                <a:solidFill>
                  <a:schemeClr val="accent2"/>
                </a:solidFill>
              </a:rPr>
              <a:t> response </a:t>
            </a:r>
            <a:r>
              <a:rPr lang="en-GB" dirty="0" smtClean="0"/>
              <a:t>BUT needed PEX</a:t>
            </a:r>
          </a:p>
          <a:p>
            <a:r>
              <a:rPr lang="en-GB" dirty="0" smtClean="0"/>
              <a:t>ASCT-after risk benefit discussion: 20 days post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Case 4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77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Myeloma : Complex entity</a:t>
            </a:r>
          </a:p>
          <a:p>
            <a:r>
              <a:rPr lang="en-GB" dirty="0" smtClean="0"/>
              <a:t>Newer therapies are coming fast</a:t>
            </a:r>
          </a:p>
          <a:p>
            <a:r>
              <a:rPr lang="en-GB" dirty="0" smtClean="0"/>
              <a:t>Discovery of targeted therapies changing outcomes</a:t>
            </a:r>
          </a:p>
          <a:p>
            <a:r>
              <a:rPr lang="en-GB" dirty="0" smtClean="0"/>
              <a:t>Stem cell transplantations: Needs clarifications in the Era of newer options </a:t>
            </a:r>
            <a:r>
              <a:rPr lang="en-GB" smtClean="0"/>
              <a:t>( On-going </a:t>
            </a:r>
            <a:r>
              <a:rPr lang="en-GB" dirty="0" smtClean="0"/>
              <a:t>Clinical Trials)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E</a:t>
            </a:r>
            <a:r>
              <a:rPr lang="en-GB" dirty="0" smtClean="0"/>
              <a:t>merging new techniques: CAR T Cell therapies might change the landscape how we treat the Complex diseases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ummery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88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r>
              <a:rPr lang="en-GB" dirty="0" smtClean="0">
                <a:solidFill>
                  <a:schemeClr val="accent6"/>
                </a:solidFill>
              </a:rPr>
              <a:t>                                  </a:t>
            </a:r>
            <a:r>
              <a:rPr lang="en-GB" sz="4400" dirty="0" smtClean="0">
                <a:solidFill>
                  <a:schemeClr val="accent6"/>
                </a:solidFill>
              </a:rPr>
              <a:t>Question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Thank you for your attention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4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Conference attendance: </a:t>
            </a:r>
            <a:r>
              <a:rPr lang="en-GB" dirty="0" smtClean="0">
                <a:solidFill>
                  <a:srgbClr val="7030A0"/>
                </a:solidFill>
              </a:rPr>
              <a:t>Sponsored by the Oncology Club Dhaka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Conflict of interest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807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5058"/>
            <a:ext cx="10972800" cy="5822236"/>
          </a:xfrm>
        </p:spPr>
        <p:txBody>
          <a:bodyPr/>
          <a:lstStyle/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629" y="130629"/>
            <a:ext cx="12061371" cy="5246915"/>
          </a:xfrm>
        </p:spPr>
        <p:txBody>
          <a:bodyPr>
            <a:normAutofit/>
          </a:bodyPr>
          <a:lstStyle/>
          <a:p>
            <a:r>
              <a:rPr lang="en-GB" dirty="0" smtClean="0"/>
              <a:t>Plasma Cell Myeloma </a:t>
            </a:r>
            <a:r>
              <a:rPr lang="en-GB" dirty="0"/>
              <a:t>is still considered a single </a:t>
            </a:r>
            <a:r>
              <a:rPr lang="en-GB" dirty="0" smtClean="0"/>
              <a:t>disease     BUT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In reality a collection of several different cytogenetically distinct plasma cell malignancies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1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Multiple myeloma </a:t>
            </a:r>
            <a:r>
              <a:rPr lang="en-GB" dirty="0" smtClean="0"/>
              <a:t>10</a:t>
            </a:r>
            <a:r>
              <a:rPr lang="en-GB" dirty="0"/>
              <a:t>% of all </a:t>
            </a:r>
            <a:r>
              <a:rPr lang="en-GB" dirty="0" smtClean="0"/>
              <a:t>hematologic malignancies</a:t>
            </a:r>
          </a:p>
          <a:p>
            <a:r>
              <a:rPr lang="en-GB" dirty="0" smtClean="0"/>
              <a:t>Median age &gt;70</a:t>
            </a:r>
          </a:p>
          <a:p>
            <a:r>
              <a:rPr lang="en-GB" dirty="0" smtClean="0"/>
              <a:t>30% younger then 65 and potentially transplant eligible </a:t>
            </a:r>
          </a:p>
          <a:p>
            <a:r>
              <a:rPr lang="en-GB" dirty="0" smtClean="0"/>
              <a:t>Treat when symptomatic  OR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dirty="0" smtClean="0"/>
              <a:t>80</a:t>
            </a:r>
            <a:r>
              <a:rPr lang="en-GB" dirty="0"/>
              <a:t>% risk of progression to symptomatic end‐organ damage in two or more independent </a:t>
            </a:r>
            <a:r>
              <a:rPr lang="en-GB" dirty="0" smtClean="0"/>
              <a:t>studies as below new risk</a:t>
            </a:r>
            <a:r>
              <a:rPr lang="en-GB" dirty="0"/>
              <a:t> </a:t>
            </a:r>
            <a:r>
              <a:rPr lang="en-GB" dirty="0" smtClean="0"/>
              <a:t>groups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624078" indent="-51435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lonal </a:t>
            </a:r>
            <a:r>
              <a:rPr lang="en-GB" dirty="0"/>
              <a:t>bone marrow plasma cells of 60%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Higher</a:t>
            </a:r>
            <a:r>
              <a:rPr lang="en-GB" dirty="0"/>
              <a:t>, serum free light chain (FLC) ratio of 100 or higher </a:t>
            </a:r>
            <a:endParaRPr lang="en-GB" dirty="0" smtClean="0"/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More </a:t>
            </a:r>
            <a:r>
              <a:rPr lang="en-GB" dirty="0"/>
              <a:t>than one focal lesion </a:t>
            </a:r>
            <a:r>
              <a:rPr lang="en-GB" dirty="0" smtClean="0"/>
              <a:t>on magnetic </a:t>
            </a:r>
            <a:r>
              <a:rPr lang="en-GB" dirty="0"/>
              <a:t>resonance imaging (MRI</a:t>
            </a:r>
            <a:r>
              <a:rPr lang="en-GB" dirty="0" smtClean="0"/>
              <a:t>).</a:t>
            </a:r>
          </a:p>
          <a:p>
            <a:pPr marL="109728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633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Finding optimal </a:t>
            </a:r>
            <a:r>
              <a:rPr lang="en-GB" dirty="0"/>
              <a:t>treatment strategies </a:t>
            </a:r>
            <a:r>
              <a:rPr lang="en-GB" dirty="0" smtClean="0"/>
              <a:t>to</a:t>
            </a:r>
            <a:endParaRPr lang="en-GB" dirty="0"/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Improve </a:t>
            </a:r>
            <a:r>
              <a:rPr lang="en-GB" dirty="0"/>
              <a:t>long-term </a:t>
            </a:r>
            <a:r>
              <a:rPr lang="en-GB" dirty="0" smtClean="0"/>
              <a:t>outcome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/>
              <a:t> </a:t>
            </a:r>
            <a:r>
              <a:rPr lang="en-GB" dirty="0" smtClean="0"/>
              <a:t> Minimizing </a:t>
            </a:r>
            <a:r>
              <a:rPr lang="en-GB" dirty="0"/>
              <a:t>the impact </a:t>
            </a:r>
            <a:r>
              <a:rPr lang="en-GB" dirty="0" smtClean="0"/>
              <a:t>of treatment-related </a:t>
            </a:r>
            <a:r>
              <a:rPr lang="en-GB" dirty="0"/>
              <a:t>toxicity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Goals of therapies</a:t>
            </a:r>
            <a:endParaRPr lang="en-GB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0"/>
            <a:ext cx="11408229" cy="552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2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0743" cy="476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80188"/>
            <a:ext cx="12191999" cy="16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1575</TotalTime>
  <Words>1514</Words>
  <Application>Microsoft Office PowerPoint</Application>
  <PresentationFormat>Custom</PresentationFormat>
  <Paragraphs>255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"Changing landscapes of Myeloma Treatments And The Role of Haematopoietic Stem Cells Transplantations,  In the era of Targeted and Immunotherapy” </vt:lpstr>
      <vt:lpstr>PowerPoint Presentation</vt:lpstr>
      <vt:lpstr>My affiliations</vt:lpstr>
      <vt:lpstr>Conflict of interest</vt:lpstr>
      <vt:lpstr>Plasma Cell Myeloma is still considered a single disease     BUT In reality a collection of several different cytogenetically distinct plasma cell malignancies  </vt:lpstr>
      <vt:lpstr>INTRODUCTION</vt:lpstr>
      <vt:lpstr>Goals of therapies</vt:lpstr>
      <vt:lpstr>PowerPoint Presentation</vt:lpstr>
      <vt:lpstr>PowerPoint Presentation</vt:lpstr>
      <vt:lpstr>PowerPoint Presentation</vt:lpstr>
      <vt:lpstr>Cytogenetic and Risk Group</vt:lpstr>
      <vt:lpstr>High Risk</vt:lpstr>
      <vt:lpstr>MRD status and Treatment Decision</vt:lpstr>
      <vt:lpstr>Available Drugs for upfront use in Combinations</vt:lpstr>
      <vt:lpstr>Many more therapies are on the pipeline</vt:lpstr>
      <vt:lpstr>INITIAL TREATMENT IN PATIENTS ELIGIBLE FOR TRANSPLANTATION</vt:lpstr>
      <vt:lpstr>Alternatives</vt:lpstr>
      <vt:lpstr>ASCT as Consolidation</vt:lpstr>
      <vt:lpstr>New options for initial therapy in younger patients</vt:lpstr>
      <vt:lpstr>INITIAL TREATMENT IN PATIENTS NOT ELIGIBLE FOR TRANSPLANTATION</vt:lpstr>
      <vt:lpstr>Supportive care</vt:lpstr>
      <vt:lpstr>STEM CELL TRANSPLANTATION</vt:lpstr>
      <vt:lpstr>STEM CELL TRANSPLANTATION</vt:lpstr>
      <vt:lpstr>Allogeneic transplantation is still investigational in Myeloma </vt:lpstr>
      <vt:lpstr>MAINTENANCE THERAPY</vt:lpstr>
      <vt:lpstr>RELAPSED MM</vt:lpstr>
      <vt:lpstr>PowerPoint Presentation</vt:lpstr>
      <vt:lpstr>Relapsed MM</vt:lpstr>
      <vt:lpstr>Relapsed MM</vt:lpstr>
      <vt:lpstr>Relapsed MM</vt:lpstr>
      <vt:lpstr>CAR T cell Cartoon</vt:lpstr>
      <vt:lpstr>PowerPoint Presentation</vt:lpstr>
      <vt:lpstr>Case 1</vt:lpstr>
      <vt:lpstr>Case2</vt:lpstr>
      <vt:lpstr>Case 3</vt:lpstr>
      <vt:lpstr>Case 4</vt:lpstr>
      <vt:lpstr>Summery</vt:lpstr>
      <vt:lpstr>       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saqib adnan</dc:creator>
  <cp:lastModifiedBy>Islam, Amin</cp:lastModifiedBy>
  <cp:revision>275</cp:revision>
  <dcterms:created xsi:type="dcterms:W3CDTF">2017-09-12T22:15:19Z</dcterms:created>
  <dcterms:modified xsi:type="dcterms:W3CDTF">2020-04-22T10:53:26Z</dcterms:modified>
</cp:coreProperties>
</file>