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97" r:id="rId4"/>
    <p:sldId id="285" r:id="rId5"/>
    <p:sldId id="298" r:id="rId6"/>
    <p:sldId id="287" r:id="rId7"/>
    <p:sldId id="296" r:id="rId8"/>
    <p:sldId id="302" r:id="rId9"/>
    <p:sldId id="299" r:id="rId10"/>
    <p:sldId id="289" r:id="rId11"/>
    <p:sldId id="291" r:id="rId12"/>
    <p:sldId id="300" r:id="rId13"/>
    <p:sldId id="295" r:id="rId14"/>
    <p:sldId id="301" r:id="rId15"/>
    <p:sldId id="303" r:id="rId16"/>
    <p:sldId id="304" r:id="rId17"/>
    <p:sldId id="306" r:id="rId18"/>
    <p:sldId id="305" r:id="rId19"/>
    <p:sldId id="271" r:id="rId20"/>
    <p:sldId id="280" r:id="rId21"/>
    <p:sldId id="275" r:id="rId22"/>
    <p:sldId id="278" r:id="rId23"/>
    <p:sldId id="279" r:id="rId24"/>
    <p:sldId id="272" r:id="rId25"/>
    <p:sldId id="258" r:id="rId26"/>
    <p:sldId id="277" r:id="rId27"/>
    <p:sldId id="263" r:id="rId28"/>
    <p:sldId id="259" r:id="rId29"/>
    <p:sldId id="260" r:id="rId30"/>
    <p:sldId id="261" r:id="rId31"/>
    <p:sldId id="264" r:id="rId32"/>
    <p:sldId id="265" r:id="rId33"/>
    <p:sldId id="273" r:id="rId34"/>
    <p:sldId id="281" r:id="rId35"/>
    <p:sldId id="274" r:id="rId36"/>
    <p:sldId id="266" r:id="rId37"/>
    <p:sldId id="269" r:id="rId38"/>
    <p:sldId id="27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C72B77-A625-4FC2-B44E-B1BBFB6273AE}" type="datetimeFigureOut">
              <a:rPr lang="en-GB" smtClean="0"/>
              <a:pPr/>
              <a:t>13/04/2017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E3BFB53-86AE-4D0E-B44B-9287C25D0C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>Abnormal marrow signal and mystery of Hypercalcemia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r>
              <a:rPr lang="en-GB" dirty="0" smtClean="0"/>
              <a:t>Grand round 13</a:t>
            </a:r>
            <a:r>
              <a:rPr lang="en-GB" baseline="30000" dirty="0" smtClean="0"/>
              <a:t>th</a:t>
            </a:r>
            <a:r>
              <a:rPr lang="en-GB" dirty="0" smtClean="0"/>
              <a:t> April 2017</a:t>
            </a:r>
          </a:p>
          <a:p>
            <a:pPr marL="68580" indent="0">
              <a:buNone/>
            </a:pPr>
            <a:r>
              <a:rPr lang="en-GB" dirty="0" smtClean="0"/>
              <a:t>Southend University Hospital NHFT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Dr Amin Islam</a:t>
            </a:r>
          </a:p>
          <a:p>
            <a:pPr marL="0" indent="0">
              <a:buNone/>
            </a:pPr>
            <a:r>
              <a:rPr lang="en-GB" dirty="0" smtClean="0"/>
              <a:t>Dr Tara Maisel</a:t>
            </a:r>
          </a:p>
          <a:p>
            <a:pPr marL="0" indent="0">
              <a:buNone/>
            </a:pPr>
            <a:r>
              <a:rPr lang="en-GB" dirty="0" smtClean="0"/>
              <a:t>Dr Paul CERVI</a:t>
            </a:r>
          </a:p>
          <a:p>
            <a:pPr marL="0" indent="0">
              <a:buNone/>
            </a:pPr>
            <a:r>
              <a:rPr lang="en-GB" dirty="0" smtClean="0"/>
              <a:t>Dr K Madhavan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229600" cy="4373563"/>
          </a:xfrm>
        </p:spPr>
        <p:txBody>
          <a:bodyPr>
            <a:normAutofit/>
          </a:bodyPr>
          <a:lstStyle/>
          <a:p>
            <a:pPr lvl="2"/>
            <a:endParaRPr lang="en-GB" dirty="0"/>
          </a:p>
          <a:p>
            <a:r>
              <a:rPr lang="en-GB" dirty="0" smtClean="0"/>
              <a:t>PET CT </a:t>
            </a:r>
          </a:p>
          <a:p>
            <a:pPr lvl="1"/>
            <a:r>
              <a:rPr lang="en-GB" dirty="0" smtClean="0"/>
              <a:t>Metabolically </a:t>
            </a:r>
            <a:r>
              <a:rPr lang="en-GB" dirty="0"/>
              <a:t>hyperactive lymph nodes above and below </a:t>
            </a:r>
            <a:r>
              <a:rPr lang="en-GB" dirty="0" smtClean="0"/>
              <a:t>the diaphragm </a:t>
            </a:r>
            <a:r>
              <a:rPr lang="en-GB" dirty="0"/>
              <a:t>in addition to intense uptake within the spleen. The findings raise </a:t>
            </a:r>
            <a:r>
              <a:rPr lang="en-GB" dirty="0" smtClean="0"/>
              <a:t>the possibility </a:t>
            </a:r>
            <a:r>
              <a:rPr lang="en-GB" dirty="0"/>
              <a:t>of a </a:t>
            </a:r>
            <a:r>
              <a:rPr lang="en-GB" dirty="0" err="1"/>
              <a:t>lymphoproliferative</a:t>
            </a:r>
            <a:r>
              <a:rPr lang="en-GB" dirty="0"/>
              <a:t> disorder such as lymphoma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8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400600" cy="649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EBUS from mediastinal Lymph node: NAD</a:t>
            </a:r>
          </a:p>
          <a:p>
            <a:r>
              <a:rPr lang="en-GB" dirty="0" smtClean="0"/>
              <a:t>Repeat Bone marrow trephine different site: NAD</a:t>
            </a:r>
          </a:p>
          <a:p>
            <a:r>
              <a:rPr lang="en-GB" dirty="0" smtClean="0"/>
              <a:t>Urinary calcium: Normal</a:t>
            </a:r>
          </a:p>
          <a:p>
            <a:r>
              <a:rPr lang="en-GB" dirty="0" smtClean="0"/>
              <a:t>Referred to Colchester for</a:t>
            </a:r>
          </a:p>
          <a:p>
            <a:pPr marL="68580" indent="0">
              <a:buNone/>
            </a:pPr>
            <a:r>
              <a:rPr lang="en-GB" dirty="0" smtClean="0"/>
              <a:t>Splenic biopsy  to look for lymphoma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5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5328592"/>
          </a:xfrm>
        </p:spPr>
        <p:txBody>
          <a:bodyPr/>
          <a:lstStyle/>
          <a:p>
            <a:r>
              <a:rPr lang="en-GB" dirty="0" smtClean="0"/>
              <a:t>Bilateral Uveitis</a:t>
            </a:r>
          </a:p>
          <a:p>
            <a:r>
              <a:rPr lang="en-GB" dirty="0" smtClean="0"/>
              <a:t>Persistent dry cough</a:t>
            </a:r>
          </a:p>
          <a:p>
            <a:r>
              <a:rPr lang="en-GB" dirty="0" smtClean="0"/>
              <a:t>CT chest – early </a:t>
            </a:r>
            <a:r>
              <a:rPr lang="en-GB" dirty="0" err="1" smtClean="0"/>
              <a:t>intersitital</a:t>
            </a:r>
            <a:r>
              <a:rPr lang="en-GB" dirty="0" smtClean="0"/>
              <a:t> lung disease</a:t>
            </a:r>
          </a:p>
          <a:p>
            <a:r>
              <a:rPr lang="en-GB" dirty="0" smtClean="0"/>
              <a:t>Persistent </a:t>
            </a:r>
            <a:r>
              <a:rPr lang="en-GB" dirty="0" err="1" smtClean="0"/>
              <a:t>Hypercalcaemia</a:t>
            </a:r>
            <a:endParaRPr lang="en-GB" dirty="0" smtClean="0"/>
          </a:p>
          <a:p>
            <a:r>
              <a:rPr lang="en-GB" dirty="0" smtClean="0"/>
              <a:t>Low serum ACE</a:t>
            </a:r>
          </a:p>
          <a:p>
            <a:r>
              <a:rPr lang="en-GB" dirty="0" smtClean="0"/>
              <a:t>Low PTH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Differentials?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1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Splenic biopsy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</a:t>
            </a:r>
            <a:r>
              <a:rPr lang="en-GB" dirty="0" err="1" smtClean="0"/>
              <a:t>caseating</a:t>
            </a:r>
            <a:r>
              <a:rPr lang="en-GB" dirty="0" smtClean="0"/>
              <a:t> </a:t>
            </a:r>
            <a:r>
              <a:rPr lang="en-GB" dirty="0"/>
              <a:t>granulomatous </a:t>
            </a:r>
            <a:r>
              <a:rPr lang="en-GB" dirty="0" smtClean="0"/>
              <a:t>lesions highly </a:t>
            </a:r>
            <a:r>
              <a:rPr lang="en-GB" dirty="0"/>
              <a:t>likely to be </a:t>
            </a:r>
            <a:r>
              <a:rPr lang="en-GB" dirty="0" err="1"/>
              <a:t>sarcoidosis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ZN </a:t>
            </a:r>
            <a:r>
              <a:rPr lang="en-GB" dirty="0"/>
              <a:t>stain negative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TB culture : negative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2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 blood tests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" y="1412776"/>
            <a:ext cx="9065988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8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r>
              <a:rPr lang="en-GB" dirty="0" smtClean="0"/>
              <a:t>Prednisolone 20 mg started 27/1/2017. Calcium trend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5" y="1916832"/>
            <a:ext cx="861195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ALP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5" y="1556792"/>
            <a:ext cx="87229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7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Sarcoidosis and haematology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calcium</a:t>
            </a:r>
          </a:p>
          <a:p>
            <a:r>
              <a:rPr lang="en-GB" dirty="0"/>
              <a:t>M</a:t>
            </a:r>
            <a:r>
              <a:rPr lang="en-GB" dirty="0" smtClean="0"/>
              <a:t>ediastinal and other regional adenopathy </a:t>
            </a:r>
          </a:p>
          <a:p>
            <a:r>
              <a:rPr lang="en-GB" dirty="0" smtClean="0"/>
              <a:t>Abnormal bone marrow signal</a:t>
            </a:r>
          </a:p>
          <a:p>
            <a:pPr marL="68580" indent="0">
              <a:buNone/>
            </a:pPr>
            <a:r>
              <a:rPr lang="en-GB" dirty="0" smtClean="0"/>
              <a:t>?Myeloma? Lymphoma? CUP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2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arcoidosis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 </a:t>
            </a:r>
            <a:r>
              <a:rPr lang="en-GB" dirty="0"/>
              <a:t>Sarcoidosis is a multi-system granulomatous disorder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Affects </a:t>
            </a:r>
            <a:r>
              <a:rPr lang="en-GB" dirty="0"/>
              <a:t>people of all racial and ethnic groups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O</a:t>
            </a:r>
            <a:r>
              <a:rPr lang="en-GB" dirty="0" smtClean="0"/>
              <a:t>ccurs </a:t>
            </a:r>
            <a:r>
              <a:rPr lang="en-GB" dirty="0"/>
              <a:t>at all </a:t>
            </a:r>
            <a:r>
              <a:rPr lang="en-GB" dirty="0" smtClean="0"/>
              <a:t>ages</a:t>
            </a:r>
          </a:p>
          <a:p>
            <a:endParaRPr lang="en-GB" dirty="0" smtClean="0"/>
          </a:p>
          <a:p>
            <a:r>
              <a:rPr lang="en-GB" dirty="0" smtClean="0"/>
              <a:t> usually </a:t>
            </a:r>
            <a:r>
              <a:rPr lang="en-GB" dirty="0"/>
              <a:t>develops before the age of 50 </a:t>
            </a:r>
            <a:r>
              <a:rPr lang="en-GB" dirty="0" smtClean="0"/>
              <a:t>years</a:t>
            </a:r>
          </a:p>
          <a:p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dirty="0" smtClean="0"/>
              <a:t>ncidence </a:t>
            </a:r>
            <a:r>
              <a:rPr lang="en-GB" dirty="0"/>
              <a:t>peaking at 20 to 39 </a:t>
            </a:r>
            <a:r>
              <a:rPr lang="en-GB" dirty="0" smtClean="0"/>
              <a:t>years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incidence </a:t>
            </a:r>
            <a:r>
              <a:rPr lang="en-GB" dirty="0" smtClean="0"/>
              <a:t>varies </a:t>
            </a:r>
            <a:r>
              <a:rPr lang="en-GB" dirty="0"/>
              <a:t>widely throughout the </a:t>
            </a:r>
            <a:r>
              <a:rPr lang="en-GB" dirty="0" smtClean="0"/>
              <a:t>world</a:t>
            </a:r>
          </a:p>
          <a:p>
            <a:r>
              <a:rPr lang="en-GB" dirty="0" smtClean="0"/>
              <a:t>probably </a:t>
            </a:r>
            <a:r>
              <a:rPr lang="en-GB" dirty="0"/>
              <a:t>because of differences in environmental </a:t>
            </a:r>
            <a:r>
              <a:rPr lang="en-GB" dirty="0" smtClean="0"/>
              <a:t>exposures</a:t>
            </a:r>
          </a:p>
          <a:p>
            <a:endParaRPr lang="en-GB" dirty="0" smtClean="0"/>
          </a:p>
          <a:p>
            <a:r>
              <a:rPr lang="en-GB" dirty="0" smtClean="0"/>
              <a:t>surveillance </a:t>
            </a:r>
            <a:r>
              <a:rPr lang="en-GB" dirty="0"/>
              <a:t>methods, and predisposing HLA alleles and other genetic factors.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29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PW – 70yr old male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Known – Diabetes, Diabetic retinopathy, Previous episodes of anterior uveitis (secondary to IBS?), under ENT for hoarse voice, Respiratory for persistent cough and orthopaedics for L5 radiculopathy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Referral to Haematology</a:t>
            </a:r>
          </a:p>
          <a:p>
            <a:pPr lvl="1"/>
            <a:r>
              <a:rPr lang="en-GB" dirty="0"/>
              <a:t>Abnormal MRI signal and small volume mediastinal lymph node on CT </a:t>
            </a:r>
            <a:r>
              <a:rPr lang="en-GB" dirty="0" smtClean="0"/>
              <a:t>scan </a:t>
            </a:r>
            <a:endParaRPr lang="en-GB" dirty="0"/>
          </a:p>
          <a:p>
            <a:pPr lvl="2"/>
            <a:r>
              <a:rPr lang="en-GB" dirty="0"/>
              <a:t>? Myeloma ? Lymphoma</a:t>
            </a:r>
          </a:p>
          <a:p>
            <a:pPr lvl="1"/>
            <a:r>
              <a:rPr lang="en-GB" dirty="0"/>
              <a:t>Calcium 2.80</a:t>
            </a:r>
          </a:p>
          <a:p>
            <a:endParaRPr lang="en-GB" dirty="0" smtClean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3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Highest annual incidence of </a:t>
            </a:r>
            <a:r>
              <a:rPr lang="en-GB" dirty="0" err="1"/>
              <a:t>sarcoidosis</a:t>
            </a:r>
            <a:r>
              <a:rPr lang="en-GB" dirty="0"/>
              <a:t> has been observed in northern European countries (5 to 40 cases per 100,000 people</a:t>
            </a:r>
            <a:r>
              <a:rPr lang="en-GB" dirty="0" smtClean="0"/>
              <a:t>)</a:t>
            </a:r>
          </a:p>
          <a:p>
            <a:pPr marL="6858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first </a:t>
            </a:r>
            <a:r>
              <a:rPr lang="en-GB" dirty="0"/>
              <a:t>reported association between </a:t>
            </a:r>
            <a:r>
              <a:rPr lang="en-GB" dirty="0" err="1"/>
              <a:t>sarcoidosis</a:t>
            </a:r>
            <a:r>
              <a:rPr lang="en-GB" dirty="0"/>
              <a:t> and specific gene products was the association between class I HLA-B8 antigens and acute </a:t>
            </a:r>
            <a:r>
              <a:rPr lang="en-GB" dirty="0" err="1" smtClean="0"/>
              <a:t>sarcoidosis</a:t>
            </a:r>
            <a:r>
              <a:rPr lang="en-GB" dirty="0" smtClean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Subsequently, HLA class II antigens, encoded by HLA-DRB1 and DQB1 alleles, have been consistently associated with </a:t>
            </a:r>
            <a:r>
              <a:rPr lang="en-GB" dirty="0" err="1" smtClean="0"/>
              <a:t>sarcoidosis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3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553075" cy="670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5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3794" name="Picture 2" descr="C:\Users\admin\Desktop\nejmra071714_f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1678"/>
            <a:ext cx="8603298" cy="7201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C:\Users\admin\Desktop\nejmra071714_t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4887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Serum ACE in </a:t>
            </a:r>
            <a:r>
              <a:rPr lang="en-GB" dirty="0" err="1" smtClean="0"/>
              <a:t>sarcoidosis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/>
              <a:t>Sarcoidal</a:t>
            </a:r>
            <a:r>
              <a:rPr lang="en-GB" dirty="0"/>
              <a:t> granulomas produce angiotensin-converting enzyme (ACE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ACE </a:t>
            </a:r>
            <a:r>
              <a:rPr lang="en-GB" dirty="0"/>
              <a:t>levels are elevated in 60% of patients with </a:t>
            </a:r>
            <a:r>
              <a:rPr lang="en-GB" dirty="0" err="1"/>
              <a:t>sarcoidosis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However</a:t>
            </a:r>
            <a:r>
              <a:rPr lang="en-GB" dirty="0"/>
              <a:t>, the value of serum ACE levels in diagnosing or managing </a:t>
            </a:r>
            <a:r>
              <a:rPr lang="en-GB" dirty="0" err="1"/>
              <a:t>sarcoidosis</a:t>
            </a:r>
            <a:r>
              <a:rPr lang="en-GB" dirty="0"/>
              <a:t> remains controversial.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Although </a:t>
            </a:r>
            <a:r>
              <a:rPr lang="en-GB" dirty="0"/>
              <a:t>ACE levels are influenced by ACE gene </a:t>
            </a:r>
            <a:r>
              <a:rPr lang="en-GB" dirty="0" smtClean="0"/>
              <a:t>polymorphisms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measurement of serum ACE levels lacks sensitivity and specificity.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05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Hypercalcemia and Sarcoidosis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/>
              <a:t>Dysregulated</a:t>
            </a:r>
            <a:r>
              <a:rPr lang="en-GB" dirty="0"/>
              <a:t> calcium metabolism is </a:t>
            </a:r>
            <a:r>
              <a:rPr lang="en-GB" dirty="0" smtClean="0"/>
              <a:t> </a:t>
            </a:r>
            <a:r>
              <a:rPr lang="en-GB" dirty="0"/>
              <a:t>well‐recognized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R</a:t>
            </a:r>
            <a:r>
              <a:rPr lang="en-GB" dirty="0" smtClean="0"/>
              <a:t>esulting </a:t>
            </a:r>
            <a:r>
              <a:rPr lang="en-GB" dirty="0"/>
              <a:t>in </a:t>
            </a:r>
            <a:r>
              <a:rPr lang="en-GB" dirty="0" err="1"/>
              <a:t>hypercalcaemia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prevalence </a:t>
            </a:r>
            <a:r>
              <a:rPr lang="en-GB" dirty="0"/>
              <a:t>5–10</a:t>
            </a:r>
            <a:r>
              <a:rPr lang="en-GB" dirty="0" smtClean="0"/>
              <a:t>%</a:t>
            </a:r>
          </a:p>
          <a:p>
            <a:endParaRPr lang="en-GB" dirty="0" smtClean="0"/>
          </a:p>
          <a:p>
            <a:r>
              <a:rPr lang="en-GB" dirty="0" err="1" smtClean="0"/>
              <a:t>Hypercalcuria</a:t>
            </a:r>
            <a:r>
              <a:rPr lang="en-GB" dirty="0" smtClean="0"/>
              <a:t> </a:t>
            </a:r>
            <a:r>
              <a:rPr lang="en-GB" dirty="0"/>
              <a:t>(40–62%) 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R</a:t>
            </a:r>
            <a:r>
              <a:rPr lang="en-GB" dirty="0" smtClean="0"/>
              <a:t>educed </a:t>
            </a:r>
            <a:r>
              <a:rPr lang="en-GB" dirty="0"/>
              <a:t>bone density (40–55</a:t>
            </a:r>
            <a:r>
              <a:rPr lang="en-GB" dirty="0" smtClean="0"/>
              <a:t>%).</a:t>
            </a:r>
          </a:p>
          <a:p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err="1" smtClean="0"/>
              <a:t>Extrarenal</a:t>
            </a:r>
            <a:r>
              <a:rPr lang="en-GB" dirty="0" smtClean="0"/>
              <a:t> </a:t>
            </a:r>
            <a:r>
              <a:rPr lang="en-GB" dirty="0"/>
              <a:t>synthesis of </a:t>
            </a:r>
            <a:r>
              <a:rPr lang="en-GB" dirty="0" err="1"/>
              <a:t>calcitriol</a:t>
            </a:r>
            <a:r>
              <a:rPr lang="en-GB" dirty="0"/>
              <a:t> [1,25(OH)</a:t>
            </a:r>
            <a:r>
              <a:rPr lang="en-GB" baseline="-25000" dirty="0"/>
              <a:t>2</a:t>
            </a:r>
            <a:r>
              <a:rPr lang="en-GB" dirty="0"/>
              <a:t>D</a:t>
            </a:r>
            <a:r>
              <a:rPr lang="en-GB" baseline="-25000" dirty="0"/>
              <a:t>3</a:t>
            </a:r>
            <a:r>
              <a:rPr lang="en-GB" dirty="0" smtClean="0"/>
              <a:t>]</a:t>
            </a:r>
          </a:p>
          <a:p>
            <a:pPr marL="68580" indent="0">
              <a:buNone/>
            </a:pPr>
            <a:r>
              <a:rPr lang="en-GB" dirty="0" smtClean="0"/>
              <a:t> </a:t>
            </a:r>
            <a:r>
              <a:rPr lang="en-GB" dirty="0"/>
              <a:t>is central to the pathogenesis of abnormal calcium </a:t>
            </a:r>
            <a:r>
              <a:rPr lang="en-GB" dirty="0" smtClean="0"/>
              <a:t>homeostasis </a:t>
            </a:r>
          </a:p>
          <a:p>
            <a:r>
              <a:rPr lang="en-GB" dirty="0" smtClean="0"/>
              <a:t>Alterations </a:t>
            </a:r>
            <a:r>
              <a:rPr lang="en-GB" dirty="0"/>
              <a:t>in parathyroid hormone (PTH) activity and the expression of PTH‐related peptide have also been demonstrated</a:t>
            </a:r>
            <a:r>
              <a:rPr lang="en-GB" dirty="0" smtClean="0"/>
              <a:t>..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9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Once formed, </a:t>
            </a:r>
            <a:r>
              <a:rPr lang="en-GB" dirty="0" err="1"/>
              <a:t>calcitriol</a:t>
            </a:r>
            <a:r>
              <a:rPr lang="en-GB" dirty="0"/>
              <a:t> regulates calcium homeostasis </a:t>
            </a:r>
            <a:endParaRPr lang="en-GB" dirty="0" smtClean="0"/>
          </a:p>
          <a:p>
            <a:r>
              <a:rPr lang="en-GB" dirty="0" smtClean="0"/>
              <a:t>by </a:t>
            </a:r>
            <a:r>
              <a:rPr lang="en-GB" dirty="0"/>
              <a:t>increasing the gastrointestinal absorption of calcium and phosphate 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 </a:t>
            </a:r>
            <a:r>
              <a:rPr lang="en-GB" dirty="0"/>
              <a:t>addition to stimulating osteoclast‐mediated bone </a:t>
            </a:r>
            <a:r>
              <a:rPr lang="en-GB" dirty="0" err="1"/>
              <a:t>resorption</a:t>
            </a:r>
            <a:r>
              <a:rPr lang="en-GB" dirty="0"/>
              <a:t> and new bone formation by </a:t>
            </a:r>
            <a:r>
              <a:rPr lang="en-GB" dirty="0" smtClean="0"/>
              <a:t>osteoblast</a:t>
            </a:r>
          </a:p>
          <a:p>
            <a:r>
              <a:rPr lang="en-GB" dirty="0" smtClean="0"/>
              <a:t>Hence the raised ALP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</a:t>
            </a:r>
            <a:r>
              <a:rPr lang="en-GB" dirty="0" err="1" smtClean="0"/>
              <a:t>calcitriol</a:t>
            </a:r>
            <a:r>
              <a:rPr lang="en-GB" dirty="0" smtClean="0"/>
              <a:t>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Previtamin</a:t>
            </a:r>
            <a:r>
              <a:rPr lang="en-GB" dirty="0"/>
              <a:t> D</a:t>
            </a:r>
            <a:r>
              <a:rPr lang="en-GB" baseline="-25000" dirty="0"/>
              <a:t>3</a:t>
            </a:r>
            <a:r>
              <a:rPr lang="en-GB" dirty="0"/>
              <a:t> then isomerizes spontaneously to </a:t>
            </a:r>
            <a:r>
              <a:rPr lang="en-GB" dirty="0" err="1"/>
              <a:t>cholecalciferol</a:t>
            </a:r>
            <a:r>
              <a:rPr lang="en-GB" dirty="0"/>
              <a:t>, which undergoes 25‐hydroxylation in the liver followed by 1‐</a:t>
            </a:r>
            <a:r>
              <a:rPr lang="en-GB" i="1" dirty="0"/>
              <a:t>α</a:t>
            </a:r>
            <a:r>
              <a:rPr lang="en-GB" dirty="0"/>
              <a:t> hydroxylation in the kidney to form </a:t>
            </a:r>
            <a:r>
              <a:rPr lang="en-GB" dirty="0" err="1"/>
              <a:t>calcitriol</a:t>
            </a:r>
            <a:r>
              <a:rPr lang="en-GB" dirty="0"/>
              <a:t> [1,25(OH)</a:t>
            </a:r>
            <a:r>
              <a:rPr lang="en-GB" baseline="-25000" dirty="0"/>
              <a:t>2</a:t>
            </a:r>
            <a:r>
              <a:rPr lang="en-GB" dirty="0"/>
              <a:t>D</a:t>
            </a:r>
            <a:r>
              <a:rPr lang="en-GB" baseline="-25000" dirty="0"/>
              <a:t>3</a:t>
            </a:r>
            <a:r>
              <a:rPr lang="en-GB" dirty="0"/>
              <a:t>], the metabolically active form of vitamin </a:t>
            </a:r>
            <a:r>
              <a:rPr lang="en-GB" dirty="0" smtClean="0"/>
              <a:t>D</a:t>
            </a:r>
            <a:r>
              <a:rPr lang="en-GB" baseline="-25000" dirty="0" smtClean="0"/>
              <a:t>3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Absent </a:t>
            </a:r>
            <a:r>
              <a:rPr lang="en-GB" dirty="0"/>
              <a:t>feedback mechanisms cause the </a:t>
            </a:r>
            <a:r>
              <a:rPr lang="en-GB" dirty="0" err="1"/>
              <a:t>dysregulation</a:t>
            </a:r>
            <a:r>
              <a:rPr lang="en-GB" dirty="0"/>
              <a:t> of </a:t>
            </a:r>
            <a:r>
              <a:rPr lang="en-GB" dirty="0" err="1"/>
              <a:t>calcitriol</a:t>
            </a:r>
            <a:r>
              <a:rPr lang="en-GB" dirty="0"/>
              <a:t> production by macrophages in </a:t>
            </a:r>
            <a:r>
              <a:rPr lang="en-GB" dirty="0" err="1"/>
              <a:t>sarcoidosis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immunosuppressive properties of </a:t>
            </a:r>
            <a:r>
              <a:rPr lang="en-GB" dirty="0" err="1"/>
              <a:t>calcitriol</a:t>
            </a:r>
            <a:r>
              <a:rPr lang="en-GB" dirty="0"/>
              <a:t> suggest that the raised levels seen in </a:t>
            </a:r>
            <a:r>
              <a:rPr lang="en-GB" dirty="0" err="1"/>
              <a:t>sarcoidosis</a:t>
            </a:r>
            <a:r>
              <a:rPr lang="en-GB" dirty="0"/>
              <a:t> could represent an adaptive response to the undefined antigen that causes </a:t>
            </a:r>
            <a:r>
              <a:rPr lang="en-GB" dirty="0" err="1"/>
              <a:t>sarcoidosis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Long‐standing </a:t>
            </a:r>
            <a:r>
              <a:rPr lang="en-GB" dirty="0" err="1"/>
              <a:t>hypercalcaemia</a:t>
            </a:r>
            <a:r>
              <a:rPr lang="en-GB" dirty="0"/>
              <a:t> and </a:t>
            </a:r>
            <a:r>
              <a:rPr lang="en-GB" dirty="0" err="1" smtClean="0"/>
              <a:t>hypercalcuria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cause </a:t>
            </a:r>
            <a:r>
              <a:rPr lang="en-GB" dirty="0" err="1" smtClean="0"/>
              <a:t>nephrocalcinosis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ccounts </a:t>
            </a:r>
            <a:r>
              <a:rPr lang="en-GB" dirty="0"/>
              <a:t>for over half the patients with </a:t>
            </a:r>
            <a:r>
              <a:rPr lang="en-GB" dirty="0" err="1"/>
              <a:t>sarcoidosis</a:t>
            </a:r>
            <a:r>
              <a:rPr lang="en-GB" dirty="0"/>
              <a:t> who have renal impairment </a:t>
            </a:r>
            <a:endParaRPr lang="en-GB" dirty="0" smtClean="0"/>
          </a:p>
          <a:p>
            <a:r>
              <a:rPr lang="en-GB" dirty="0"/>
              <a:t>N</a:t>
            </a:r>
            <a:r>
              <a:rPr lang="en-GB" dirty="0" smtClean="0"/>
              <a:t>ephrolithiasis </a:t>
            </a:r>
            <a:r>
              <a:rPr lang="en-GB" dirty="0"/>
              <a:t>in approximately 10% of patients </a:t>
            </a:r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908824"/>
          </a:xfrm>
        </p:spPr>
        <p:txBody>
          <a:bodyPr/>
          <a:lstStyle/>
          <a:p>
            <a:r>
              <a:rPr lang="en-GB" sz="2800" dirty="0" smtClean="0"/>
              <a:t>Extensive bone marrow infiltration, to exclude haematological malignancy 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545730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62" y="1963114"/>
            <a:ext cx="21224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ore </a:t>
            </a:r>
            <a:r>
              <a:rPr lang="en-GB" dirty="0"/>
              <a:t>rarely tubular disorders such as </a:t>
            </a:r>
            <a:r>
              <a:rPr lang="en-GB" dirty="0" err="1"/>
              <a:t>nephrogenic</a:t>
            </a:r>
            <a:r>
              <a:rPr lang="en-GB" dirty="0"/>
              <a:t> diabetes </a:t>
            </a:r>
            <a:r>
              <a:rPr lang="en-GB" dirty="0" err="1"/>
              <a:t>insipidus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ymptomatic </a:t>
            </a:r>
            <a:r>
              <a:rPr lang="en-GB" dirty="0" err="1"/>
              <a:t>hypercalcaemia</a:t>
            </a:r>
            <a:r>
              <a:rPr lang="en-GB" dirty="0"/>
              <a:t> presenting with dehydration, polyuria and an altered c</a:t>
            </a:r>
            <a:r>
              <a:rPr lang="en-GB" dirty="0" smtClean="0"/>
              <a:t>onscious </a:t>
            </a:r>
            <a:r>
              <a:rPr lang="en-GB" dirty="0"/>
              <a:t>state is a rare but recognized complication of </a:t>
            </a:r>
            <a:r>
              <a:rPr lang="en-GB" dirty="0" err="1"/>
              <a:t>sarcoidosis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0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Parathyroid hormone in </a:t>
            </a:r>
            <a:r>
              <a:rPr lang="en-GB" b="1" dirty="0" err="1"/>
              <a:t>sarcoidosis</a:t>
            </a:r>
            <a:r>
              <a:rPr lang="en-GB" b="1" dirty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PTH release is inhibited by </a:t>
            </a:r>
            <a:r>
              <a:rPr lang="en-GB" dirty="0" err="1"/>
              <a:t>hypercalcaemia</a:t>
            </a:r>
            <a:r>
              <a:rPr lang="en-GB" dirty="0"/>
              <a:t> and high levels of </a:t>
            </a:r>
            <a:r>
              <a:rPr lang="en-GB" dirty="0" err="1" smtClean="0"/>
              <a:t>calcitriol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which </a:t>
            </a:r>
            <a:r>
              <a:rPr lang="en-GB" dirty="0"/>
              <a:t>explains why the PTH level is suppressed in </a:t>
            </a:r>
            <a:r>
              <a:rPr lang="en-GB" dirty="0" err="1"/>
              <a:t>sarcoidosis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1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Parathyroid hormone‐related peptide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 1987 a novel protein was identified in a number of patients with </a:t>
            </a:r>
            <a:r>
              <a:rPr lang="en-GB" dirty="0" err="1"/>
              <a:t>hypercalcaemia</a:t>
            </a:r>
            <a:r>
              <a:rPr lang="en-GB" dirty="0"/>
              <a:t> of malignancy 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protein had properties similar to PTH and was termed parathyroid hormone‐related peptide (</a:t>
            </a:r>
            <a:r>
              <a:rPr lang="en-GB" dirty="0" err="1"/>
              <a:t>PTHrP</a:t>
            </a:r>
            <a:r>
              <a:rPr lang="en-GB" dirty="0"/>
              <a:t>).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Precursor </a:t>
            </a:r>
            <a:r>
              <a:rPr lang="en-GB" dirty="0" err="1"/>
              <a:t>PTHrP</a:t>
            </a:r>
            <a:r>
              <a:rPr lang="en-GB" dirty="0"/>
              <a:t> is transcribed from a gene located on the short arm of chromosome </a:t>
            </a:r>
            <a:r>
              <a:rPr lang="en-GB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3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Liver and Spleen Involvement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 </a:t>
            </a:r>
            <a:r>
              <a:rPr lang="en-GB" dirty="0"/>
              <a:t>10% of all patients with </a:t>
            </a:r>
            <a:r>
              <a:rPr lang="en-GB" dirty="0" err="1"/>
              <a:t>sarcoidosis</a:t>
            </a:r>
            <a:r>
              <a:rPr lang="en-GB" dirty="0"/>
              <a:t> have elevated serum aminotransferase and alkaline phosphatase </a:t>
            </a:r>
            <a:r>
              <a:rPr lang="en-GB" dirty="0" smtClean="0"/>
              <a:t>levels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liver </a:t>
            </a:r>
            <a:r>
              <a:rPr lang="en-GB" dirty="0"/>
              <a:t>involvement is usually clinically silent. </a:t>
            </a:r>
            <a:endParaRPr lang="en-GB" dirty="0" smtClean="0"/>
          </a:p>
          <a:p>
            <a:r>
              <a:rPr lang="en-GB" dirty="0" smtClean="0"/>
              <a:t>Detection </a:t>
            </a:r>
            <a:r>
              <a:rPr lang="en-GB" dirty="0"/>
              <a:t>of hepatic and splenic lesions on computed tomography is described in 5% and 15% of patients, respectively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44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Nearly 60% of patients with hepatic manifestations of </a:t>
            </a:r>
            <a:r>
              <a:rPr lang="en-GB" dirty="0" err="1"/>
              <a:t>sarcoidosis</a:t>
            </a:r>
            <a:r>
              <a:rPr lang="en-GB" dirty="0"/>
              <a:t> have constitutional symptoms such as fever, night sweats, anorexia, and weight loss. </a:t>
            </a:r>
            <a:endParaRPr lang="en-GB" dirty="0" smtClean="0"/>
          </a:p>
          <a:p>
            <a:pPr marL="68580" indent="0">
              <a:buNone/>
            </a:pPr>
            <a:endParaRPr lang="en-GB" dirty="0"/>
          </a:p>
          <a:p>
            <a:r>
              <a:rPr lang="en-GB" dirty="0"/>
              <a:t>Liver involvement is at least twice as common in black Americans as in white Americans</a:t>
            </a:r>
            <a:r>
              <a:rPr lang="en-GB" dirty="0" smtClean="0"/>
              <a:t>. 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772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Bone and Joint Involvement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With </a:t>
            </a:r>
            <a:r>
              <a:rPr lang="en-GB" dirty="0"/>
              <a:t>new imaging techniques (MRI and PET), bony lesions scattered throughout the skeleton are often detected in patients with </a:t>
            </a:r>
            <a:r>
              <a:rPr lang="en-GB" dirty="0" err="1"/>
              <a:t>sarcoidosis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May </a:t>
            </a:r>
            <a:r>
              <a:rPr lang="en-GB" dirty="0"/>
              <a:t>be confused with metastatic bone lesions. Although skeletal lesions may cause pain, most are asymptomatic. Chronic </a:t>
            </a:r>
            <a:r>
              <a:rPr lang="en-GB" dirty="0" err="1"/>
              <a:t>arthralgias</a:t>
            </a:r>
            <a:r>
              <a:rPr lang="en-GB" dirty="0"/>
              <a:t> are more common than frank arthritis.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addition to its role in </a:t>
            </a:r>
            <a:r>
              <a:rPr lang="en-GB" dirty="0" err="1"/>
              <a:t>hypercalcaemia</a:t>
            </a:r>
            <a:r>
              <a:rPr lang="en-GB" dirty="0"/>
              <a:t> of </a:t>
            </a:r>
            <a:r>
              <a:rPr lang="en-GB" dirty="0" smtClean="0"/>
              <a:t>malignancy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PTHrP</a:t>
            </a:r>
            <a:r>
              <a:rPr lang="en-GB" dirty="0" smtClean="0"/>
              <a:t> </a:t>
            </a:r>
            <a:r>
              <a:rPr lang="en-GB" dirty="0"/>
              <a:t>is involved in the differentiation of human cells and in calcium metabolism in </a:t>
            </a:r>
            <a:r>
              <a:rPr lang="en-GB" dirty="0" err="1"/>
              <a:t>sarcoidosis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recent observation of high </a:t>
            </a:r>
            <a:r>
              <a:rPr lang="en-GB" dirty="0" err="1"/>
              <a:t>PTHrP</a:t>
            </a:r>
            <a:r>
              <a:rPr lang="en-GB" dirty="0"/>
              <a:t> levels in two patients with </a:t>
            </a:r>
            <a:r>
              <a:rPr lang="en-GB" dirty="0" err="1"/>
              <a:t>hypercalcaemia</a:t>
            </a:r>
            <a:r>
              <a:rPr lang="en-GB" dirty="0"/>
              <a:t> and </a:t>
            </a:r>
            <a:r>
              <a:rPr lang="en-GB" dirty="0" err="1"/>
              <a:t>sarcoidosis</a:t>
            </a:r>
            <a:r>
              <a:rPr lang="en-GB" dirty="0"/>
              <a:t> prompted </a:t>
            </a:r>
            <a:r>
              <a:rPr lang="en-GB" dirty="0" err="1"/>
              <a:t>Zeimer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dirty="0" smtClean="0"/>
              <a:t> </a:t>
            </a:r>
            <a:r>
              <a:rPr lang="en-GB" dirty="0"/>
              <a:t>to look for evidence of </a:t>
            </a:r>
            <a:r>
              <a:rPr lang="en-GB" dirty="0" err="1"/>
              <a:t>PTHrP</a:t>
            </a:r>
            <a:r>
              <a:rPr lang="en-GB" dirty="0"/>
              <a:t> gene expression in </a:t>
            </a:r>
            <a:r>
              <a:rPr lang="en-GB" dirty="0" err="1"/>
              <a:t>sarcoid</a:t>
            </a:r>
            <a:r>
              <a:rPr lang="en-GB" dirty="0"/>
              <a:t> granulomas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9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Corticosteroids are of value in all forms of </a:t>
            </a:r>
            <a:r>
              <a:rPr lang="en-GB" dirty="0" err="1"/>
              <a:t>hypercalcaemia</a:t>
            </a:r>
            <a:r>
              <a:rPr lang="en-GB" dirty="0"/>
              <a:t> as they reduce gastrointestinal calcium </a:t>
            </a:r>
            <a:r>
              <a:rPr lang="en-GB" dirty="0" smtClean="0"/>
              <a:t>absorption</a:t>
            </a:r>
          </a:p>
          <a:p>
            <a:endParaRPr lang="en-GB" dirty="0" smtClean="0"/>
          </a:p>
          <a:p>
            <a:r>
              <a:rPr lang="en-GB" dirty="0"/>
              <a:t>I</a:t>
            </a:r>
            <a:r>
              <a:rPr lang="en-GB" dirty="0" smtClean="0"/>
              <a:t>nhibit </a:t>
            </a:r>
            <a:r>
              <a:rPr lang="en-GB" dirty="0"/>
              <a:t>osteoclast function </a:t>
            </a:r>
            <a:r>
              <a:rPr lang="en-GB" dirty="0" smtClean="0"/>
              <a:t>but </a:t>
            </a:r>
            <a:r>
              <a:rPr lang="en-GB" dirty="0"/>
              <a:t>are particularly effective in </a:t>
            </a:r>
            <a:r>
              <a:rPr lang="en-GB" dirty="0" err="1"/>
              <a:t>sarcoidosis</a:t>
            </a:r>
            <a:r>
              <a:rPr lang="en-GB" dirty="0"/>
              <a:t> because of their effects on vitamin D metabolism.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Although </a:t>
            </a:r>
            <a:r>
              <a:rPr lang="en-GB" dirty="0"/>
              <a:t>corticosteroids have no effect on 1</a:t>
            </a:r>
            <a:r>
              <a:rPr lang="en-GB" i="1" dirty="0"/>
              <a:t>α</a:t>
            </a:r>
            <a:r>
              <a:rPr lang="en-GB" dirty="0"/>
              <a:t>‐hydroxylase in the renal tubular cell, they are potent inhibitors of this enzyme in the macrophage </a:t>
            </a:r>
          </a:p>
        </p:txBody>
      </p:sp>
    </p:spTree>
    <p:extLst>
      <p:ext uri="{BB962C8B-B14F-4D97-AF65-F5344CB8AC3E}">
        <p14:creationId xmlns:p14="http://schemas.microsoft.com/office/powerpoint/2010/main" val="310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Corticosteroids also bind to cytokine promoter regions in the macrophage nucleus, down‐regulating IL‐2 and </a:t>
            </a:r>
            <a:r>
              <a:rPr lang="en-GB" dirty="0" err="1"/>
              <a:t>IFN</a:t>
            </a:r>
            <a:r>
              <a:rPr lang="en-GB" i="1" dirty="0" err="1"/>
              <a:t>γ</a:t>
            </a:r>
            <a:r>
              <a:rPr lang="en-GB"/>
              <a:t> </a:t>
            </a:r>
            <a:r>
              <a:rPr lang="en-GB" smtClean="0"/>
              <a:t>expression </a:t>
            </a:r>
            <a:r>
              <a:rPr lang="en-GB" dirty="0"/>
              <a:t>and resulting in reduced </a:t>
            </a:r>
            <a:r>
              <a:rPr lang="en-GB" dirty="0" err="1"/>
              <a:t>PTHrP</a:t>
            </a:r>
            <a:r>
              <a:rPr lang="en-GB" dirty="0"/>
              <a:t> production by macrophages. </a:t>
            </a:r>
          </a:p>
        </p:txBody>
      </p:sp>
    </p:spTree>
    <p:extLst>
      <p:ext uri="{BB962C8B-B14F-4D97-AF65-F5344CB8AC3E}">
        <p14:creationId xmlns:p14="http://schemas.microsoft.com/office/powerpoint/2010/main" val="1218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764704"/>
            <a:ext cx="8229600" cy="4373563"/>
          </a:xfrm>
        </p:spPr>
        <p:txBody>
          <a:bodyPr/>
          <a:lstStyle/>
          <a:p>
            <a:r>
              <a:rPr lang="en-GB" dirty="0"/>
              <a:t>Nerve compression symptoms consistent with L4 L5 </a:t>
            </a:r>
          </a:p>
          <a:p>
            <a:r>
              <a:rPr lang="en-GB" dirty="0"/>
              <a:t>No systemic B-symptoms, </a:t>
            </a:r>
            <a:endParaRPr lang="en-GB" dirty="0" smtClean="0"/>
          </a:p>
          <a:p>
            <a:r>
              <a:rPr lang="en-GB" dirty="0" smtClean="0"/>
              <a:t>Examination un remarkable</a:t>
            </a:r>
          </a:p>
          <a:p>
            <a:r>
              <a:rPr lang="en-GB" dirty="0"/>
              <a:t>N</a:t>
            </a:r>
            <a:r>
              <a:rPr lang="en-GB" dirty="0" smtClean="0"/>
              <a:t>o </a:t>
            </a:r>
            <a:r>
              <a:rPr lang="en-GB" dirty="0"/>
              <a:t>palpable </a:t>
            </a:r>
            <a:r>
              <a:rPr lang="en-GB" dirty="0" err="1"/>
              <a:t>adenopathy</a:t>
            </a:r>
            <a:r>
              <a:rPr lang="en-GB" dirty="0"/>
              <a:t> or </a:t>
            </a:r>
            <a:r>
              <a:rPr lang="en-GB" dirty="0" err="1" smtClean="0"/>
              <a:t>organomegaly</a:t>
            </a:r>
            <a:endParaRPr lang="en-GB" dirty="0" smtClean="0"/>
          </a:p>
          <a:p>
            <a:r>
              <a:rPr lang="en-GB" dirty="0" smtClean="0"/>
              <a:t>No skin rash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4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Amlodipine</a:t>
            </a:r>
          </a:p>
          <a:p>
            <a:r>
              <a:rPr lang="en-GB" dirty="0" err="1" smtClean="0"/>
              <a:t>Sitagliptin</a:t>
            </a:r>
            <a:endParaRPr lang="en-GB" dirty="0" smtClean="0"/>
          </a:p>
          <a:p>
            <a:r>
              <a:rPr lang="en-GB" dirty="0" err="1" smtClean="0"/>
              <a:t>Atrovastatin</a:t>
            </a:r>
            <a:endParaRPr lang="en-GB" dirty="0" smtClean="0"/>
          </a:p>
          <a:p>
            <a:r>
              <a:rPr lang="en-GB" dirty="0" err="1" smtClean="0"/>
              <a:t>Mesalazine</a:t>
            </a:r>
            <a:endParaRPr lang="en-GB" dirty="0" smtClean="0"/>
          </a:p>
          <a:p>
            <a:r>
              <a:rPr lang="en-GB" dirty="0" err="1" smtClean="0"/>
              <a:t>Lisinopril</a:t>
            </a:r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etformin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Haematology 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Bloods</a:t>
            </a:r>
          </a:p>
          <a:p>
            <a:pPr lvl="1"/>
            <a:r>
              <a:rPr lang="en-GB" dirty="0" smtClean="0"/>
              <a:t>Normal Kappa/Lambda ratio</a:t>
            </a:r>
          </a:p>
          <a:p>
            <a:pPr lvl="1"/>
            <a:r>
              <a:rPr lang="en-GB" dirty="0" smtClean="0"/>
              <a:t>Normal  </a:t>
            </a:r>
            <a:r>
              <a:rPr lang="en-GB" dirty="0" err="1"/>
              <a:t>I</a:t>
            </a:r>
            <a:r>
              <a:rPr lang="en-GB" dirty="0" err="1" smtClean="0"/>
              <a:t>mmunoglobulins</a:t>
            </a:r>
            <a:endParaRPr lang="en-GB" dirty="0" smtClean="0"/>
          </a:p>
          <a:p>
            <a:pPr lvl="1"/>
            <a:r>
              <a:rPr lang="en-GB" dirty="0" smtClean="0"/>
              <a:t>No monoclonal </a:t>
            </a:r>
            <a:r>
              <a:rPr lang="en-GB" dirty="0" err="1" smtClean="0"/>
              <a:t>paraprotein</a:t>
            </a:r>
            <a:r>
              <a:rPr lang="en-GB" dirty="0" smtClean="0"/>
              <a:t> detected</a:t>
            </a:r>
          </a:p>
          <a:p>
            <a:pPr lvl="1"/>
            <a:r>
              <a:rPr lang="en-GB" dirty="0" err="1" smtClean="0"/>
              <a:t>Creatinine</a:t>
            </a:r>
            <a:r>
              <a:rPr lang="en-GB" dirty="0" smtClean="0"/>
              <a:t> 144, Urea 5.5 , LDH 356</a:t>
            </a:r>
          </a:p>
          <a:p>
            <a:pPr lvl="1"/>
            <a:r>
              <a:rPr lang="en-GB" dirty="0" smtClean="0"/>
              <a:t>B12 , folate, Ferritin all NORMAL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Calcium 3.18, low PTH </a:t>
            </a:r>
            <a:r>
              <a:rPr lang="en-GB" dirty="0" smtClean="0">
                <a:solidFill>
                  <a:srgbClr val="FF0000"/>
                </a:solidFill>
              </a:rPr>
              <a:t>0.56 low, ALP 229 high</a:t>
            </a:r>
          </a:p>
          <a:p>
            <a:pPr lvl="1"/>
            <a:r>
              <a:rPr lang="en-GB" dirty="0" err="1" smtClean="0"/>
              <a:t>Zolindronic</a:t>
            </a:r>
            <a:r>
              <a:rPr lang="en-GB" dirty="0" smtClean="0"/>
              <a:t> acid started 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Bone </a:t>
            </a:r>
            <a:r>
              <a:rPr lang="en-GB" dirty="0" smtClean="0"/>
              <a:t>Marrow test</a:t>
            </a:r>
            <a:endParaRPr lang="en-GB" dirty="0"/>
          </a:p>
          <a:p>
            <a:pPr lvl="1"/>
            <a:r>
              <a:rPr lang="en-GB" dirty="0"/>
              <a:t>Aspirate - Normal marrow with few reactive plasma cell are seen, no infiltrations</a:t>
            </a:r>
          </a:p>
          <a:p>
            <a:pPr lvl="1"/>
            <a:r>
              <a:rPr lang="en-GB" dirty="0"/>
              <a:t>Trephine - </a:t>
            </a:r>
            <a:r>
              <a:rPr lang="en-GB" dirty="0" err="1"/>
              <a:t>Trileneage</a:t>
            </a:r>
            <a:r>
              <a:rPr lang="en-GB" dirty="0"/>
              <a:t> haematopoiesis noted with normal maturation, </a:t>
            </a:r>
            <a:r>
              <a:rPr lang="en-GB" dirty="0">
                <a:solidFill>
                  <a:srgbClr val="FF0000"/>
                </a:solidFill>
              </a:rPr>
              <a:t>no evidence of infiltration or dysplasia </a:t>
            </a:r>
            <a:r>
              <a:rPr lang="en-GB" dirty="0" smtClean="0">
                <a:solidFill>
                  <a:srgbClr val="FF0000"/>
                </a:solidFill>
              </a:rPr>
              <a:t>noted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Serum ACE: low 9 Normal (20-82)</a:t>
            </a:r>
            <a:endParaRPr lang="en-GB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6" y="4941168"/>
            <a:ext cx="4237207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9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Endocrine advise – Likely metastatic disease related </a:t>
            </a:r>
            <a:r>
              <a:rPr lang="en-GB" dirty="0" err="1" smtClean="0"/>
              <a:t>hypercalcaemia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Referred </a:t>
            </a:r>
            <a:r>
              <a:rPr lang="en-GB" dirty="0"/>
              <a:t>to Oncologists for ?CUP causing </a:t>
            </a:r>
            <a:r>
              <a:rPr lang="en-GB" dirty="0" err="1"/>
              <a:t>hypercalcaemia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CT chest - early interstitial lung disease </a:t>
            </a:r>
            <a:endParaRPr lang="en-GB" dirty="0" smtClean="0"/>
          </a:p>
          <a:p>
            <a:pPr lvl="2"/>
            <a:endParaRPr lang="en-GB" dirty="0"/>
          </a:p>
          <a:p>
            <a:pPr marL="68580" indent="0">
              <a:buNone/>
            </a:pP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14" y="4941168"/>
            <a:ext cx="23590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Bone scan : NAD</a:t>
            </a:r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07" y="2937126"/>
            <a:ext cx="5164980" cy="390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540</TotalTime>
  <Words>1144</Words>
  <Application>Microsoft Office PowerPoint</Application>
  <PresentationFormat>On-screen Show (4:3)</PresentationFormat>
  <Paragraphs>171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Metro</vt:lpstr>
      <vt:lpstr>Abnormal marrow signal and mystery of Hypercalcemia</vt:lpstr>
      <vt:lpstr>PW – 70yr old male </vt:lpstr>
      <vt:lpstr>Extensive bone marrow infiltration, to exclude haematological malignancy </vt:lpstr>
      <vt:lpstr>PowerPoint Presentation</vt:lpstr>
      <vt:lpstr>medications</vt:lpstr>
      <vt:lpstr>Haematology Investigations</vt:lpstr>
      <vt:lpstr>PowerPoint Presentation</vt:lpstr>
      <vt:lpstr>PowerPoint Presentation</vt:lpstr>
      <vt:lpstr>What next</vt:lpstr>
      <vt:lpstr>PowerPoint Presentation</vt:lpstr>
      <vt:lpstr>PowerPoint Presentation</vt:lpstr>
      <vt:lpstr>Respiratory review</vt:lpstr>
      <vt:lpstr>PowerPoint Presentation</vt:lpstr>
      <vt:lpstr>Splenic biopsy</vt:lpstr>
      <vt:lpstr>Special blood tests</vt:lpstr>
      <vt:lpstr>Prednisolone 20 mg started 27/1/2017. Calcium trend</vt:lpstr>
      <vt:lpstr>ALP</vt:lpstr>
      <vt:lpstr>Sarcoidosis and haematology</vt:lpstr>
      <vt:lpstr>Sarcoidosis</vt:lpstr>
      <vt:lpstr>PowerPoint Presentation</vt:lpstr>
      <vt:lpstr>PowerPoint Presentation</vt:lpstr>
      <vt:lpstr>PowerPoint Presentation</vt:lpstr>
      <vt:lpstr>PowerPoint Presentation</vt:lpstr>
      <vt:lpstr>Serum ACE in sarcoidosis</vt:lpstr>
      <vt:lpstr>Hypercalcemia and Sarcoidosis</vt:lpstr>
      <vt:lpstr>PowerPoint Presentation</vt:lpstr>
      <vt:lpstr>Normal calcitriol production</vt:lpstr>
      <vt:lpstr>PowerPoint Presentation</vt:lpstr>
      <vt:lpstr>PowerPoint Presentation</vt:lpstr>
      <vt:lpstr>PowerPoint Presentation</vt:lpstr>
      <vt:lpstr>Parathyroid hormone in sarcoidosis.</vt:lpstr>
      <vt:lpstr>Parathyroid hormone‐related peptide </vt:lpstr>
      <vt:lpstr>Liver and Spleen Involvement </vt:lpstr>
      <vt:lpstr>PowerPoint Presentation</vt:lpstr>
      <vt:lpstr>Bone and Joint Involvement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splenic biopsy explored the mystery of hypercalcemia</dc:title>
  <dc:creator>admin</dc:creator>
  <cp:lastModifiedBy>Islam,Mohammed</cp:lastModifiedBy>
  <cp:revision>62</cp:revision>
  <dcterms:created xsi:type="dcterms:W3CDTF">2017-01-07T17:29:27Z</dcterms:created>
  <dcterms:modified xsi:type="dcterms:W3CDTF">2017-04-13T11:14:56Z</dcterms:modified>
</cp:coreProperties>
</file>