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9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69" r:id="rId15"/>
    <p:sldId id="272" r:id="rId16"/>
    <p:sldId id="275" r:id="rId17"/>
    <p:sldId id="273" r:id="rId18"/>
    <p:sldId id="274" r:id="rId19"/>
    <p:sldId id="276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6E3028-DED6-4EF9-8143-5FA8D8686AAE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6D77C5-CCBD-413C-BA1E-8293297CD2C0}" type="slidenum">
              <a:rPr lang="en-GB" smtClean="0"/>
              <a:t>‹#›</a:t>
            </a:fld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6E3028-DED6-4EF9-8143-5FA8D8686AAE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6D77C5-CCBD-413C-BA1E-8293297CD2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6E3028-DED6-4EF9-8143-5FA8D8686AAE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6D77C5-CCBD-413C-BA1E-8293297CD2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6E3028-DED6-4EF9-8143-5FA8D8686AAE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6D77C5-CCBD-413C-BA1E-8293297CD2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6E3028-DED6-4EF9-8143-5FA8D8686AAE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6D77C5-CCBD-413C-BA1E-8293297CD2C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6E3028-DED6-4EF9-8143-5FA8D8686AAE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6D77C5-CCBD-413C-BA1E-8293297CD2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6E3028-DED6-4EF9-8143-5FA8D8686AAE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6D77C5-CCBD-413C-BA1E-8293297CD2C0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6E3028-DED6-4EF9-8143-5FA8D8686AAE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6D77C5-CCBD-413C-BA1E-8293297CD2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6E3028-DED6-4EF9-8143-5FA8D8686AAE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6D77C5-CCBD-413C-BA1E-8293297CD2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6E3028-DED6-4EF9-8143-5FA8D8686AAE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6D77C5-CCBD-413C-BA1E-8293297CD2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36E3028-DED6-4EF9-8143-5FA8D8686AAE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C6D77C5-CCBD-413C-BA1E-8293297CD2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36E3028-DED6-4EF9-8143-5FA8D8686AAE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C6D77C5-CCBD-413C-BA1E-8293297CD2C0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loodjournal.org/content/116/20/4060?sso-checked=true#ref-1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620792"/>
          </a:xfrm>
        </p:spPr>
        <p:txBody>
          <a:bodyPr>
            <a:normAutofit fontScale="90000"/>
          </a:bodyPr>
          <a:lstStyle/>
          <a:p>
            <a:r>
              <a:rPr lang="en-GB" dirty="0"/>
              <a:t>Clinicopathological </a:t>
            </a:r>
            <a:r>
              <a:rPr lang="en-GB" dirty="0" smtClean="0"/>
              <a:t>Case Conference </a:t>
            </a:r>
            <a:r>
              <a:rPr lang="en-GB" dirty="0"/>
              <a:t>of Haematological Medicine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4864"/>
            <a:ext cx="7772400" cy="4150696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  Case </a:t>
            </a:r>
            <a:r>
              <a:rPr lang="en-GB" dirty="0"/>
              <a:t>of the </a:t>
            </a:r>
            <a:r>
              <a:rPr lang="en-GB" dirty="0" smtClean="0"/>
              <a:t>week</a:t>
            </a:r>
          </a:p>
          <a:p>
            <a:pPr marL="68580" indent="0">
              <a:buNone/>
            </a:pPr>
            <a:r>
              <a:rPr lang="en-GB" dirty="0" smtClean="0"/>
              <a:t>                         21</a:t>
            </a:r>
            <a:r>
              <a:rPr lang="en-GB" baseline="30000" dirty="0" smtClean="0"/>
              <a:t>st</a:t>
            </a:r>
            <a:r>
              <a:rPr lang="en-GB" dirty="0" smtClean="0"/>
              <a:t> April 2017 </a:t>
            </a:r>
            <a:endParaRPr lang="en-GB" dirty="0"/>
          </a:p>
          <a:p>
            <a:pPr marL="68580" indent="0">
              <a:buNone/>
            </a:pPr>
            <a:r>
              <a:rPr lang="en-GB" dirty="0"/>
              <a:t>                         Video linked                     </a:t>
            </a:r>
          </a:p>
          <a:p>
            <a:pPr marL="68580" indent="0">
              <a:buNone/>
            </a:pPr>
            <a:r>
              <a:rPr lang="en-GB" dirty="0"/>
              <a:t>  </a:t>
            </a:r>
          </a:p>
          <a:p>
            <a:r>
              <a:rPr lang="en-GB" dirty="0"/>
              <a:t>Southend , Basildon and Chelmsford University Hospitals NHS foundation Trust (ESR). East of England, United Kingdom.</a:t>
            </a:r>
          </a:p>
          <a:p>
            <a:endParaRPr lang="en-GB" dirty="0"/>
          </a:p>
          <a:p>
            <a:r>
              <a:rPr lang="nl-NL" dirty="0"/>
              <a:t>Dr Amin Islam MB, MRCP UK, FRCPath UK</a:t>
            </a:r>
          </a:p>
          <a:p>
            <a:r>
              <a:rPr lang="en-GB" dirty="0"/>
              <a:t>Consultant Haematologist </a:t>
            </a:r>
          </a:p>
        </p:txBody>
      </p:sp>
    </p:spTree>
    <p:extLst>
      <p:ext uri="{BB962C8B-B14F-4D97-AF65-F5344CB8AC3E}">
        <p14:creationId xmlns:p14="http://schemas.microsoft.com/office/powerpoint/2010/main" val="351719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you manage this patient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069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exclude TTP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Send </a:t>
            </a:r>
          </a:p>
          <a:p>
            <a:r>
              <a:rPr lang="en-GB" dirty="0" smtClean="0"/>
              <a:t>ADAMATS13 as urgent</a:t>
            </a:r>
          </a:p>
          <a:p>
            <a:r>
              <a:rPr lang="en-GB" dirty="0" smtClean="0"/>
              <a:t>Results came back as normal activity</a:t>
            </a:r>
          </a:p>
          <a:p>
            <a:r>
              <a:rPr lang="en-GB" dirty="0" smtClean="0"/>
              <a:t>78% normal</a:t>
            </a:r>
          </a:p>
          <a:p>
            <a:r>
              <a:rPr lang="en-GB" dirty="0" smtClean="0"/>
              <a:t>Idiopathic TTP : PEX</a:t>
            </a:r>
          </a:p>
          <a:p>
            <a:r>
              <a:rPr lang="en-GB" dirty="0" smtClean="0"/>
              <a:t>If neurology and cardiac: Upfront </a:t>
            </a:r>
            <a:r>
              <a:rPr lang="en-GB" dirty="0" err="1" smtClean="0"/>
              <a:t>Rituxmab</a:t>
            </a:r>
            <a:endParaRPr lang="en-GB" dirty="0" smtClean="0"/>
          </a:p>
          <a:p>
            <a:r>
              <a:rPr lang="en-GB" dirty="0" smtClean="0"/>
              <a:t>Role of  steroid : unknown but on the protocols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490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Repeat film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86" y="1299068"/>
            <a:ext cx="8802414" cy="496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092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Conservative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Stop drugs for good</a:t>
            </a:r>
          </a:p>
          <a:p>
            <a:r>
              <a:rPr lang="en-GB" dirty="0" smtClean="0"/>
              <a:t>Palliative care</a:t>
            </a:r>
          </a:p>
          <a:p>
            <a:r>
              <a:rPr lang="en-GB" dirty="0" smtClean="0"/>
              <a:t>Clinical trial options?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475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drugs can cause MAHA/TTP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The clinical features of TTP-HUS associated with these drugs are different, suggesting two principal mechanisms by which drugs may cause TTP-HUS: </a:t>
            </a:r>
            <a:endParaRPr lang="en-GB" dirty="0" smtClean="0"/>
          </a:p>
          <a:p>
            <a:r>
              <a:rPr lang="en-GB" dirty="0"/>
              <a:t>D</a:t>
            </a:r>
            <a:r>
              <a:rPr lang="en-GB" dirty="0" smtClean="0"/>
              <a:t>ose-related </a:t>
            </a:r>
            <a:r>
              <a:rPr lang="en-GB" dirty="0"/>
              <a:t>toxicity (</a:t>
            </a:r>
            <a:r>
              <a:rPr lang="en-GB" dirty="0" err="1"/>
              <a:t>mitomycin</a:t>
            </a:r>
            <a:r>
              <a:rPr lang="en-GB" dirty="0"/>
              <a:t> C, </a:t>
            </a:r>
            <a:r>
              <a:rPr lang="en-GB" dirty="0" smtClean="0"/>
              <a:t>Gemcitabine, cyclosporine</a:t>
            </a:r>
            <a:r>
              <a:rPr lang="en-GB" dirty="0"/>
              <a:t>), </a:t>
            </a:r>
            <a:endParaRPr lang="en-GB" dirty="0" smtClean="0"/>
          </a:p>
          <a:p>
            <a:r>
              <a:rPr lang="en-GB" dirty="0" smtClean="0"/>
              <a:t>immune-mediated </a:t>
            </a:r>
            <a:r>
              <a:rPr lang="en-GB" dirty="0"/>
              <a:t>reaction (quinine, </a:t>
            </a:r>
            <a:r>
              <a:rPr lang="en-GB" dirty="0" err="1"/>
              <a:t>ticlopidine</a:t>
            </a:r>
            <a:r>
              <a:rPr lang="en-GB" dirty="0"/>
              <a:t>, </a:t>
            </a:r>
            <a:r>
              <a:rPr lang="en-GB" dirty="0" err="1"/>
              <a:t>clopidogrel</a:t>
            </a:r>
            <a:r>
              <a:rPr lang="en-GB" dirty="0"/>
              <a:t>).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role of plasma exchange is uncertain, </a:t>
            </a:r>
            <a:endParaRPr lang="en-GB" dirty="0" smtClean="0"/>
          </a:p>
          <a:p>
            <a:r>
              <a:rPr lang="en-GB" dirty="0" smtClean="0"/>
              <a:t>but </a:t>
            </a:r>
            <a:r>
              <a:rPr lang="en-GB" dirty="0"/>
              <a:t>this treatment is appropriate because of the high mortality and morbidity of drug-associated TTP-HUS.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05986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Thrombotic thrombocytopenic </a:t>
            </a:r>
            <a:r>
              <a:rPr lang="en-GB" dirty="0" err="1" smtClean="0"/>
              <a:t>purpura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Medical/haematological emergency</a:t>
            </a:r>
          </a:p>
          <a:p>
            <a:r>
              <a:rPr lang="en-GB" dirty="0" smtClean="0"/>
              <a:t>Diagnosis is clinical and THE BLOOD FILM</a:t>
            </a:r>
          </a:p>
          <a:p>
            <a:r>
              <a:rPr lang="en-GB" dirty="0" smtClean="0"/>
              <a:t>Untreated mortality &gt;90%</a:t>
            </a:r>
          </a:p>
          <a:p>
            <a:r>
              <a:rPr lang="en-GB" dirty="0" smtClean="0"/>
              <a:t>Incidence UK     2.2 /million</a:t>
            </a:r>
          </a:p>
          <a:p>
            <a:r>
              <a:rPr lang="en-GB" dirty="0"/>
              <a:t>USA    </a:t>
            </a:r>
            <a:r>
              <a:rPr lang="en-GB" dirty="0" smtClean="0"/>
              <a:t>4/million</a:t>
            </a:r>
          </a:p>
          <a:p>
            <a:r>
              <a:rPr lang="en-GB" dirty="0" smtClean="0"/>
              <a:t>TTP </a:t>
            </a:r>
            <a:r>
              <a:rPr lang="en-GB" dirty="0"/>
              <a:t>is almost always acquired. </a:t>
            </a:r>
            <a:endParaRPr lang="en-GB" dirty="0" smtClean="0"/>
          </a:p>
          <a:p>
            <a:r>
              <a:rPr lang="en-GB" dirty="0" smtClean="0"/>
              <a:t>Patients </a:t>
            </a:r>
            <a:r>
              <a:rPr lang="en-GB" dirty="0"/>
              <a:t>with congenital TTP (Upshaw-Schulman syndrome) caused by a mutation of the </a:t>
            </a:r>
            <a:r>
              <a:rPr lang="en-GB" i="1" dirty="0"/>
              <a:t>ADAMTS13</a:t>
            </a:r>
            <a:r>
              <a:rPr lang="en-GB" dirty="0"/>
              <a:t> gene</a:t>
            </a:r>
            <a:r>
              <a:rPr lang="en-GB" baseline="30000" dirty="0">
                <a:hlinkClick r:id="rId2"/>
              </a:rPr>
              <a:t>18</a:t>
            </a:r>
            <a:r>
              <a:rPr lang="en-GB" dirty="0"/>
              <a:t> are rare;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349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188744"/>
          </a:xfrm>
        </p:spPr>
        <p:txBody>
          <a:bodyPr/>
          <a:lstStyle/>
          <a:p>
            <a:r>
              <a:rPr lang="en-GB" dirty="0" smtClean="0"/>
              <a:t>Association  or/secondary causes &lt;30%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Infection /HIV</a:t>
            </a:r>
          </a:p>
          <a:p>
            <a:r>
              <a:rPr lang="en-GB" dirty="0" smtClean="0"/>
              <a:t>Pregnancy</a:t>
            </a:r>
          </a:p>
          <a:p>
            <a:r>
              <a:rPr lang="en-GB" dirty="0" smtClean="0"/>
              <a:t>Malignancy</a:t>
            </a:r>
          </a:p>
          <a:p>
            <a:r>
              <a:rPr lang="en-GB" dirty="0" smtClean="0"/>
              <a:t>Autoimmune conditions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177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Classic </a:t>
            </a:r>
            <a:r>
              <a:rPr lang="en-GB" b="1" dirty="0"/>
              <a:t>pentad</a:t>
            </a:r>
            <a:r>
              <a:rPr lang="en-GB" dirty="0"/>
              <a:t> (fever, thrombocytopenia, </a:t>
            </a:r>
            <a:r>
              <a:rPr lang="en-GB" dirty="0" err="1"/>
              <a:t>microangiopathic</a:t>
            </a:r>
            <a:r>
              <a:rPr lang="en-GB" dirty="0"/>
              <a:t> </a:t>
            </a:r>
            <a:r>
              <a:rPr lang="en-GB" dirty="0" err="1"/>
              <a:t>hemolytic</a:t>
            </a:r>
            <a:r>
              <a:rPr lang="en-GB" dirty="0"/>
              <a:t> </a:t>
            </a:r>
            <a:r>
              <a:rPr lang="en-GB" dirty="0" err="1"/>
              <a:t>anemia</a:t>
            </a:r>
            <a:r>
              <a:rPr lang="en-GB" dirty="0"/>
              <a:t> (MAHA), elevated </a:t>
            </a:r>
            <a:r>
              <a:rPr lang="en-GB" dirty="0" err="1"/>
              <a:t>creatinine</a:t>
            </a:r>
            <a:r>
              <a:rPr lang="en-GB" dirty="0"/>
              <a:t>, and neurologic symptoms) only seen in 1/3 of patients.</a:t>
            </a:r>
          </a:p>
          <a:p>
            <a:r>
              <a:rPr lang="en-GB" dirty="0" smtClean="0"/>
              <a:t>Discovered 44 </a:t>
            </a:r>
            <a:r>
              <a:rPr lang="en-GB" dirty="0" err="1" smtClean="0"/>
              <a:t>yrs</a:t>
            </a:r>
            <a:r>
              <a:rPr lang="en-GB" dirty="0" smtClean="0"/>
              <a:t> ago before the </a:t>
            </a:r>
            <a:r>
              <a:rPr lang="en-GB" dirty="0" err="1" smtClean="0"/>
              <a:t>introducicon</a:t>
            </a:r>
            <a:r>
              <a:rPr lang="en-GB" dirty="0" smtClean="0"/>
              <a:t> of plasma exchange era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74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C:\Users\mohammed.islam.SOUTHEND-NHS\AppData\Local\Microsoft\Windows\Temporary Internet Files\Content.IE5\O04EGXNW\F1.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0"/>
            <a:ext cx="5524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47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TTP secondary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IgG</a:t>
            </a:r>
            <a:r>
              <a:rPr lang="en-GB" dirty="0" smtClean="0"/>
              <a:t> autoantibody against ADAMTs13</a:t>
            </a:r>
          </a:p>
          <a:p>
            <a:r>
              <a:rPr lang="en-GB" dirty="0" smtClean="0"/>
              <a:t>Role of rituximab</a:t>
            </a:r>
          </a:p>
          <a:p>
            <a:r>
              <a:rPr lang="en-GB" dirty="0" smtClean="0"/>
              <a:t>Role of steroids</a:t>
            </a:r>
          </a:p>
          <a:p>
            <a:r>
              <a:rPr lang="en-GB" dirty="0" smtClean="0"/>
              <a:t>Rarely </a:t>
            </a:r>
            <a:r>
              <a:rPr lang="en-GB" dirty="0" err="1" smtClean="0"/>
              <a:t>Autograft</a:t>
            </a:r>
            <a:r>
              <a:rPr lang="en-GB" smtClean="0"/>
              <a:t> done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89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332760"/>
          </a:xfrm>
        </p:spPr>
        <p:txBody>
          <a:bodyPr/>
          <a:lstStyle/>
          <a:p>
            <a:r>
              <a:rPr lang="en-GB" dirty="0"/>
              <a:t>6</a:t>
            </a:r>
            <a:r>
              <a:rPr lang="en-GB" dirty="0" smtClean="0"/>
              <a:t>6 years old gentleman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Presented with </a:t>
            </a:r>
          </a:p>
          <a:p>
            <a:r>
              <a:rPr lang="en-GB" dirty="0" smtClean="0"/>
              <a:t>Being unwell</a:t>
            </a:r>
          </a:p>
          <a:p>
            <a:r>
              <a:rPr lang="en-GB" dirty="0" smtClean="0"/>
              <a:t>Occasional bruising for 3 days</a:t>
            </a:r>
          </a:p>
          <a:p>
            <a:r>
              <a:rPr lang="en-GB" dirty="0" smtClean="0"/>
              <a:t>Emergency department assessment</a:t>
            </a:r>
          </a:p>
          <a:p>
            <a:r>
              <a:rPr lang="en-GB" dirty="0" smtClean="0"/>
              <a:t>GCS 15/15</a:t>
            </a:r>
          </a:p>
          <a:p>
            <a:r>
              <a:rPr lang="en-GB" dirty="0" smtClean="0"/>
              <a:t>Temp 37.6 c</a:t>
            </a:r>
          </a:p>
          <a:p>
            <a:r>
              <a:rPr lang="en-GB" dirty="0" smtClean="0"/>
              <a:t>BP 145/60</a:t>
            </a:r>
          </a:p>
          <a:p>
            <a:r>
              <a:rPr lang="en-GB" dirty="0" smtClean="0"/>
              <a:t>Saturation on ambient air 90%</a:t>
            </a:r>
          </a:p>
          <a:p>
            <a:r>
              <a:rPr lang="en-GB" dirty="0" smtClean="0"/>
              <a:t>RR 16 /m, BM 6.0,</a:t>
            </a:r>
          </a:p>
          <a:p>
            <a:r>
              <a:rPr lang="en-GB" dirty="0" smtClean="0"/>
              <a:t>Respiratory/</a:t>
            </a:r>
            <a:r>
              <a:rPr lang="en-GB" dirty="0" err="1" smtClean="0"/>
              <a:t>cvs</a:t>
            </a:r>
            <a:r>
              <a:rPr lang="en-GB" dirty="0" smtClean="0"/>
              <a:t>/</a:t>
            </a:r>
            <a:r>
              <a:rPr lang="en-GB" dirty="0" err="1" smtClean="0"/>
              <a:t>neuro</a:t>
            </a:r>
            <a:r>
              <a:rPr lang="en-GB" dirty="0" smtClean="0"/>
              <a:t>/abdominal: NAD</a:t>
            </a:r>
          </a:p>
          <a:p>
            <a:r>
              <a:rPr lang="en-GB" dirty="0" smtClean="0"/>
              <a:t>Bloods sent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56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Recognition of a drug-associated </a:t>
            </a:r>
            <a:r>
              <a:rPr lang="en-GB" dirty="0" smtClean="0"/>
              <a:t>aetiology </a:t>
            </a:r>
            <a:r>
              <a:rPr lang="en-GB" dirty="0"/>
              <a:t>in a patient with TTP-HUS is critical to avoid re-exposure and recurrent illness</a:t>
            </a:r>
            <a:r>
              <a:rPr lang="en-GB" dirty="0" smtClean="0"/>
              <a:t>.</a:t>
            </a:r>
          </a:p>
          <a:p>
            <a:r>
              <a:rPr lang="en-GB" dirty="0" smtClean="0"/>
              <a:t>Initiate PEX if clinically suspected</a:t>
            </a:r>
          </a:p>
          <a:p>
            <a:r>
              <a:rPr lang="en-GB" dirty="0" smtClean="0"/>
              <a:t>D/W referral centre and either transfer or DO urgent ADAMTS13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9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5456054" cy="3861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32056"/>
            <a:ext cx="5688632" cy="306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02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useful test would do next?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0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Blood film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44006"/>
            <a:ext cx="8748464" cy="508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6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diagnosis?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814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Differentials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TTP</a:t>
            </a:r>
          </a:p>
          <a:p>
            <a:r>
              <a:rPr lang="en-GB" dirty="0" smtClean="0"/>
              <a:t>MAHA secondary to</a:t>
            </a:r>
          </a:p>
          <a:p>
            <a:r>
              <a:rPr lang="en-GB" dirty="0" smtClean="0"/>
              <a:t>HUS? </a:t>
            </a:r>
          </a:p>
          <a:p>
            <a:r>
              <a:rPr lang="en-GB" dirty="0" smtClean="0"/>
              <a:t>Drugs?</a:t>
            </a:r>
          </a:p>
          <a:p>
            <a:r>
              <a:rPr lang="en-GB" dirty="0" smtClean="0"/>
              <a:t>Metastatic malignancy?</a:t>
            </a:r>
          </a:p>
          <a:p>
            <a:r>
              <a:rPr lang="en-GB" dirty="0" smtClean="0"/>
              <a:t>Severe infections?</a:t>
            </a:r>
          </a:p>
        </p:txBody>
      </p:sp>
    </p:spTree>
    <p:extLst>
      <p:ext uri="{BB962C8B-B14F-4D97-AF65-F5344CB8AC3E}">
        <p14:creationId xmlns:p14="http://schemas.microsoft.com/office/powerpoint/2010/main" val="1974387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Past medical history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Pancreatic tail adenocarcinoma</a:t>
            </a:r>
          </a:p>
          <a:p>
            <a:r>
              <a:rPr lang="en-GB" dirty="0" smtClean="0"/>
              <a:t>On gemcitabine as palliative chemo for 2 months</a:t>
            </a:r>
          </a:p>
          <a:p>
            <a:r>
              <a:rPr lang="en-GB" dirty="0" smtClean="0"/>
              <a:t>Nil else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257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Drugs induced MAHA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734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156</TotalTime>
  <Words>422</Words>
  <Application>Microsoft Office PowerPoint</Application>
  <PresentationFormat>On-screen Show 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Metro</vt:lpstr>
      <vt:lpstr>Clinicopathological Case Conference of Haematological Medicine </vt:lpstr>
      <vt:lpstr>66 years old gentleman</vt:lpstr>
      <vt:lpstr>PowerPoint Presentation</vt:lpstr>
      <vt:lpstr>What useful test would do next?</vt:lpstr>
      <vt:lpstr>Blood film</vt:lpstr>
      <vt:lpstr>What is the diagnosis?</vt:lpstr>
      <vt:lpstr>Differentials</vt:lpstr>
      <vt:lpstr>Past medical history</vt:lpstr>
      <vt:lpstr>What is the diagnosis</vt:lpstr>
      <vt:lpstr>How do you manage this patient</vt:lpstr>
      <vt:lpstr>To exclude TTP</vt:lpstr>
      <vt:lpstr>Repeat film</vt:lpstr>
      <vt:lpstr>Conservative management</vt:lpstr>
      <vt:lpstr>drugs can cause MAHA/TTP</vt:lpstr>
      <vt:lpstr>Thrombotic thrombocytopenic purpura</vt:lpstr>
      <vt:lpstr>Association  or/secondary causes &lt;30%</vt:lpstr>
      <vt:lpstr>PowerPoint Presentation</vt:lpstr>
      <vt:lpstr>PowerPoint Presentation</vt:lpstr>
      <vt:lpstr>TTP secondary</vt:lpstr>
      <vt:lpstr>Learning points</vt:lpstr>
    </vt:vector>
  </TitlesOfParts>
  <Company>Southend University Hospital NHS Foundation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Clinicopathological Case Conference of Haematological Medicine</dc:title>
  <dc:creator>Islam, Mohammed</dc:creator>
  <cp:lastModifiedBy>Islam,Mohammed</cp:lastModifiedBy>
  <cp:revision>18</cp:revision>
  <dcterms:created xsi:type="dcterms:W3CDTF">2017-04-20T12:17:56Z</dcterms:created>
  <dcterms:modified xsi:type="dcterms:W3CDTF">2017-04-21T16:28:32Z</dcterms:modified>
</cp:coreProperties>
</file>