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62" r:id="rId4"/>
    <p:sldId id="284" r:id="rId5"/>
    <p:sldId id="285" r:id="rId6"/>
    <p:sldId id="260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61" r:id="rId15"/>
    <p:sldId id="263" r:id="rId16"/>
    <p:sldId id="264" r:id="rId17"/>
    <p:sldId id="265" r:id="rId18"/>
    <p:sldId id="293" r:id="rId19"/>
    <p:sldId id="266" r:id="rId20"/>
    <p:sldId id="294" r:id="rId21"/>
    <p:sldId id="295" r:id="rId22"/>
    <p:sldId id="296" r:id="rId23"/>
    <p:sldId id="299" r:id="rId24"/>
    <p:sldId id="297" r:id="rId25"/>
    <p:sldId id="298" r:id="rId26"/>
    <p:sldId id="267" r:id="rId27"/>
    <p:sldId id="303" r:id="rId28"/>
    <p:sldId id="304" r:id="rId29"/>
    <p:sldId id="300" r:id="rId30"/>
    <p:sldId id="268" r:id="rId31"/>
    <p:sldId id="301" r:id="rId32"/>
    <p:sldId id="302" r:id="rId33"/>
    <p:sldId id="310" r:id="rId34"/>
    <p:sldId id="305" r:id="rId35"/>
    <p:sldId id="311" r:id="rId36"/>
    <p:sldId id="306" r:id="rId37"/>
    <p:sldId id="307" r:id="rId38"/>
    <p:sldId id="308" r:id="rId39"/>
    <p:sldId id="312" r:id="rId40"/>
    <p:sldId id="271" r:id="rId41"/>
    <p:sldId id="313" r:id="rId42"/>
    <p:sldId id="272" r:id="rId43"/>
    <p:sldId id="273" r:id="rId44"/>
    <p:sldId id="314" r:id="rId45"/>
    <p:sldId id="315" r:id="rId46"/>
    <p:sldId id="316" r:id="rId47"/>
    <p:sldId id="274" r:id="rId48"/>
    <p:sldId id="317" r:id="rId49"/>
    <p:sldId id="318" r:id="rId50"/>
    <p:sldId id="321" r:id="rId51"/>
    <p:sldId id="319" r:id="rId52"/>
    <p:sldId id="320" r:id="rId53"/>
    <p:sldId id="275" r:id="rId54"/>
    <p:sldId id="322" r:id="rId55"/>
    <p:sldId id="276" r:id="rId56"/>
    <p:sldId id="277" r:id="rId57"/>
    <p:sldId id="278" r:id="rId58"/>
    <p:sldId id="323" r:id="rId59"/>
    <p:sldId id="279" r:id="rId60"/>
    <p:sldId id="280" r:id="rId61"/>
    <p:sldId id="324" r:id="rId62"/>
    <p:sldId id="325" r:id="rId63"/>
    <p:sldId id="326" r:id="rId64"/>
    <p:sldId id="281" r:id="rId65"/>
    <p:sldId id="282" r:id="rId66"/>
    <p:sldId id="327" r:id="rId67"/>
    <p:sldId id="328" r:id="rId68"/>
    <p:sldId id="329" r:id="rId69"/>
    <p:sldId id="283" r:id="rId70"/>
    <p:sldId id="330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BCB17A-AA8E-4D7C-8A2C-85040EA0956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36583AD-6589-4BCD-A5FD-150F12B8FA5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</a:t>
            </a:r>
            <a:r>
              <a:rPr lang="en-GB" dirty="0" smtClean="0"/>
              <a:t>nterpretations of Abnormal </a:t>
            </a:r>
            <a:r>
              <a:rPr lang="en-GB" dirty="0"/>
              <a:t>H</a:t>
            </a:r>
            <a:r>
              <a:rPr lang="en-GB" dirty="0" smtClean="0"/>
              <a:t>aematology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4294712"/>
          </a:xfrm>
        </p:spPr>
        <p:txBody>
          <a:bodyPr/>
          <a:lstStyle/>
          <a:p>
            <a:pPr marL="68580" indent="0">
              <a:buNone/>
            </a:pPr>
            <a:r>
              <a:rPr lang="en-GB" dirty="0" smtClean="0"/>
              <a:t> </a:t>
            </a:r>
            <a:r>
              <a:rPr lang="en-GB" dirty="0" smtClean="0">
                <a:solidFill>
                  <a:srgbClr val="00B0F0"/>
                </a:solidFill>
              </a:rPr>
              <a:t>Post graduate Foundation doctors teaching</a:t>
            </a:r>
          </a:p>
          <a:p>
            <a:pPr marL="68580" indent="0">
              <a:buNone/>
            </a:pP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march 2017</a:t>
            </a:r>
          </a:p>
          <a:p>
            <a:pPr marL="68580" indent="0">
              <a:buNone/>
            </a:pPr>
            <a:r>
              <a:rPr lang="en-GB" dirty="0" smtClean="0"/>
              <a:t>Lecture theatre</a:t>
            </a:r>
          </a:p>
          <a:p>
            <a:pPr marL="68580" indent="0">
              <a:buNone/>
            </a:pPr>
            <a:r>
              <a:rPr lang="en-GB" dirty="0" smtClean="0"/>
              <a:t>Education centre</a:t>
            </a:r>
          </a:p>
          <a:p>
            <a:pPr marL="68580" indent="0">
              <a:buNone/>
            </a:pPr>
            <a:endParaRPr lang="en-GB" dirty="0" smtClean="0"/>
          </a:p>
          <a:p>
            <a:pPr marL="68580" indent="0">
              <a:buNone/>
            </a:pPr>
            <a:r>
              <a:rPr lang="en-GB" dirty="0" smtClean="0"/>
              <a:t>Dr Amin Islam MBBS, MRCP UK , FRCPath UK</a:t>
            </a:r>
          </a:p>
          <a:p>
            <a:pPr marL="68580" indent="0">
              <a:buNone/>
            </a:pPr>
            <a:r>
              <a:rPr lang="en-GB" dirty="0" smtClean="0"/>
              <a:t>Consultant Haematologist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0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2</a:t>
            </a:r>
            <a:br>
              <a:rPr lang="en-GB" dirty="0" smtClean="0"/>
            </a:br>
            <a:r>
              <a:rPr lang="en-GB" dirty="0" smtClean="0"/>
              <a:t>71 years old man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76872"/>
            <a:ext cx="7772400" cy="4078688"/>
          </a:xfrm>
        </p:spPr>
        <p:txBody>
          <a:bodyPr/>
          <a:lstStyle/>
          <a:p>
            <a:r>
              <a:rPr lang="en-GB" dirty="0" smtClean="0"/>
              <a:t>PR bleeding</a:t>
            </a:r>
          </a:p>
          <a:p>
            <a:r>
              <a:rPr lang="en-GB" dirty="0" smtClean="0"/>
              <a:t>On </a:t>
            </a:r>
            <a:r>
              <a:rPr lang="en-GB" dirty="0" err="1" smtClean="0"/>
              <a:t>Ribaroxaban</a:t>
            </a:r>
            <a:r>
              <a:rPr lang="en-GB" dirty="0" smtClean="0"/>
              <a:t> for AF</a:t>
            </a:r>
          </a:p>
          <a:p>
            <a:r>
              <a:rPr lang="en-GB" dirty="0" smtClean="0"/>
              <a:t>PT  15 , APTT 120, </a:t>
            </a:r>
            <a:r>
              <a:rPr lang="en-GB" dirty="0" err="1" smtClean="0"/>
              <a:t>Fibronogen</a:t>
            </a:r>
            <a:r>
              <a:rPr lang="en-GB" dirty="0" smtClean="0"/>
              <a:t> 7.0 , D dimer normal</a:t>
            </a:r>
          </a:p>
          <a:p>
            <a:r>
              <a:rPr lang="en-GB" dirty="0" smtClean="0"/>
              <a:t>HB 100 WCC 5.6 PLT 560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63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you do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Could it be due to </a:t>
            </a:r>
            <a:r>
              <a:rPr lang="en-GB" dirty="0" err="1" smtClean="0"/>
              <a:t>Ribaroxaban</a:t>
            </a:r>
            <a:r>
              <a:rPr lang="en-GB" dirty="0" smtClean="0"/>
              <a:t> (anti </a:t>
            </a:r>
            <a:r>
              <a:rPr lang="en-GB" dirty="0" err="1" smtClean="0"/>
              <a:t>Xa</a:t>
            </a:r>
            <a:r>
              <a:rPr lang="en-GB" dirty="0" smtClean="0"/>
              <a:t>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717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Onset</a:t>
            </a:r>
          </a:p>
          <a:p>
            <a:r>
              <a:rPr lang="en-GB" dirty="0"/>
              <a:t>Progress</a:t>
            </a:r>
          </a:p>
          <a:p>
            <a:r>
              <a:rPr lang="en-GB" dirty="0"/>
              <a:t>Duration</a:t>
            </a:r>
          </a:p>
          <a:p>
            <a:r>
              <a:rPr lang="en-GB" dirty="0"/>
              <a:t>PMH</a:t>
            </a:r>
          </a:p>
          <a:p>
            <a:r>
              <a:rPr lang="en-GB" dirty="0"/>
              <a:t>Drugs history</a:t>
            </a:r>
          </a:p>
          <a:p>
            <a:r>
              <a:rPr lang="en-GB" dirty="0"/>
              <a:t>FH</a:t>
            </a:r>
          </a:p>
          <a:p>
            <a:r>
              <a:rPr lang="en-GB" dirty="0"/>
              <a:t>Recent bleeding or hospital </a:t>
            </a:r>
            <a:r>
              <a:rPr lang="en-GB" dirty="0" smtClean="0"/>
              <a:t>admission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30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Repeat the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Specialised blood test</a:t>
            </a:r>
          </a:p>
          <a:p>
            <a:r>
              <a:rPr lang="en-GB" dirty="0" smtClean="0"/>
              <a:t>50/50 mixing study</a:t>
            </a:r>
          </a:p>
          <a:p>
            <a:r>
              <a:rPr lang="en-GB" dirty="0" smtClean="0"/>
              <a:t>Not correcting</a:t>
            </a:r>
          </a:p>
          <a:p>
            <a:r>
              <a:rPr lang="en-GB" dirty="0" smtClean="0"/>
              <a:t>Inhibitor study</a:t>
            </a:r>
          </a:p>
          <a:p>
            <a:r>
              <a:rPr lang="en-GB" dirty="0" smtClean="0"/>
              <a:t>Lupus negative</a:t>
            </a:r>
          </a:p>
          <a:p>
            <a:r>
              <a:rPr lang="en-GB" dirty="0" smtClean="0"/>
              <a:t>Factor 8 Inhibitor done :170 BU/ml</a:t>
            </a:r>
          </a:p>
          <a:p>
            <a:r>
              <a:rPr lang="en-GB" dirty="0" smtClean="0"/>
              <a:t>Treated at RLH</a:t>
            </a:r>
          </a:p>
          <a:p>
            <a:r>
              <a:rPr lang="en-GB" dirty="0" smtClean="0"/>
              <a:t>Steroid and cyclophosphamide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98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6" y="1268760"/>
            <a:ext cx="838633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 to remember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03" y="1954854"/>
            <a:ext cx="6858594" cy="42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37" y="1700808"/>
            <a:ext cx="7196334" cy="31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1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lupus study at laboratory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6" y="2126771"/>
            <a:ext cx="6459927" cy="388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Few 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Acquired haemophilia is very rare </a:t>
            </a:r>
          </a:p>
          <a:p>
            <a:r>
              <a:rPr lang="en-GB" dirty="0" smtClean="0"/>
              <a:t>Serious and life threatening</a:t>
            </a:r>
          </a:p>
          <a:p>
            <a:r>
              <a:rPr lang="en-GB" dirty="0" smtClean="0"/>
              <a:t>If not treated is fatal</a:t>
            </a:r>
          </a:p>
          <a:p>
            <a:r>
              <a:rPr lang="en-GB" dirty="0" smtClean="0"/>
              <a:t>Often mistaken as DVT</a:t>
            </a:r>
          </a:p>
          <a:p>
            <a:r>
              <a:rPr lang="en-GB" dirty="0" smtClean="0"/>
              <a:t>Must do clotting test before anticoagulation as baselines</a:t>
            </a:r>
          </a:p>
          <a:p>
            <a:r>
              <a:rPr lang="en-GB" dirty="0" smtClean="0"/>
              <a:t>If clotting screen abnormal then consultant</a:t>
            </a:r>
          </a:p>
          <a:p>
            <a:r>
              <a:rPr lang="en-GB" dirty="0" smtClean="0"/>
              <a:t>Prolong APTT with lupus: DO NOT BLEED</a:t>
            </a:r>
          </a:p>
          <a:p>
            <a:r>
              <a:rPr lang="en-GB" dirty="0" smtClean="0"/>
              <a:t>Acquired haemophilia needs complex care in tertiary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6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en-GB" dirty="0" smtClean="0"/>
              <a:t>Patient 3</a:t>
            </a:r>
            <a:br>
              <a:rPr lang="en-GB" dirty="0" smtClean="0"/>
            </a:br>
            <a:r>
              <a:rPr lang="en-GB" dirty="0" smtClean="0"/>
              <a:t>67 years old lady in OPD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5544"/>
            <a:ext cx="8820472" cy="585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1 </a:t>
            </a:r>
            <a:br>
              <a:rPr lang="en-GB" dirty="0" smtClean="0"/>
            </a:br>
            <a:r>
              <a:rPr lang="en-GB" dirty="0" smtClean="0"/>
              <a:t>92 years old lady, leg swelling in ED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5" y="3140968"/>
            <a:ext cx="8071105" cy="347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you do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Detailed history</a:t>
            </a:r>
          </a:p>
          <a:p>
            <a:r>
              <a:rPr lang="en-GB" dirty="0" smtClean="0"/>
              <a:t>PMH</a:t>
            </a:r>
          </a:p>
          <a:p>
            <a:r>
              <a:rPr lang="en-GB" dirty="0" smtClean="0"/>
              <a:t>Drugs</a:t>
            </a:r>
          </a:p>
          <a:p>
            <a:r>
              <a:rPr lang="en-GB" dirty="0" smtClean="0"/>
              <a:t>B symptoms</a:t>
            </a:r>
          </a:p>
          <a:p>
            <a:r>
              <a:rPr lang="en-GB" dirty="0" smtClean="0"/>
              <a:t>Clinical examination</a:t>
            </a:r>
          </a:p>
          <a:p>
            <a:r>
              <a:rPr lang="en-GB" dirty="0" smtClean="0"/>
              <a:t>Any </a:t>
            </a:r>
            <a:r>
              <a:rPr lang="en-GB" dirty="0" err="1" smtClean="0"/>
              <a:t>organomegally</a:t>
            </a:r>
            <a:r>
              <a:rPr lang="en-GB" dirty="0" smtClean="0"/>
              <a:t> or adenopathy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Blood film urgent by consultant</a:t>
            </a:r>
          </a:p>
          <a:p>
            <a:r>
              <a:rPr lang="en-GB" dirty="0" smtClean="0"/>
              <a:t>Haematology referral urgent</a:t>
            </a:r>
          </a:p>
          <a:p>
            <a:r>
              <a:rPr lang="en-GB" dirty="0" smtClean="0"/>
              <a:t>Admit</a:t>
            </a:r>
          </a:p>
          <a:p>
            <a:r>
              <a:rPr lang="en-GB" dirty="0" smtClean="0"/>
              <a:t>Full clotting screen</a:t>
            </a:r>
          </a:p>
          <a:p>
            <a:r>
              <a:rPr lang="en-GB" dirty="0" smtClean="0"/>
              <a:t>Full biochemistry</a:t>
            </a:r>
          </a:p>
          <a:p>
            <a:r>
              <a:rPr lang="en-GB" dirty="0" smtClean="0"/>
              <a:t>DAT</a:t>
            </a:r>
          </a:p>
          <a:p>
            <a:r>
              <a:rPr lang="en-GB" dirty="0" err="1" smtClean="0"/>
              <a:t>Retciculocytes</a:t>
            </a:r>
            <a:endParaRPr lang="en-GB" dirty="0" smtClean="0"/>
          </a:p>
          <a:p>
            <a:r>
              <a:rPr lang="en-GB" dirty="0" smtClean="0"/>
              <a:t>virology</a:t>
            </a:r>
          </a:p>
        </p:txBody>
      </p:sp>
    </p:spTree>
    <p:extLst>
      <p:ext uri="{BB962C8B-B14F-4D97-AF65-F5344CB8AC3E}">
        <p14:creationId xmlns:p14="http://schemas.microsoft.com/office/powerpoint/2010/main" val="221965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56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Specialised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Flow cytometry</a:t>
            </a:r>
          </a:p>
          <a:p>
            <a:r>
              <a:rPr lang="en-GB" dirty="0" smtClean="0"/>
              <a:t>SPE</a:t>
            </a:r>
          </a:p>
          <a:p>
            <a:r>
              <a:rPr lang="en-GB" dirty="0" smtClean="0"/>
              <a:t>CT CNAP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83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 PLL</a:t>
            </a:r>
          </a:p>
          <a:p>
            <a:r>
              <a:rPr lang="en-GB" dirty="0" smtClean="0"/>
              <a:t>Treatment</a:t>
            </a:r>
          </a:p>
          <a:p>
            <a:r>
              <a:rPr lang="en-GB" dirty="0" smtClean="0"/>
              <a:t>CAMPATH and  A allogeneic Stem cell Transplant if fit</a:t>
            </a:r>
          </a:p>
          <a:p>
            <a:r>
              <a:rPr lang="en-GB" dirty="0" smtClean="0"/>
              <a:t>Or </a:t>
            </a:r>
            <a:r>
              <a:rPr lang="en-GB" dirty="0" err="1" smtClean="0"/>
              <a:t>Pentostain</a:t>
            </a:r>
            <a:r>
              <a:rPr lang="en-GB" dirty="0" smtClean="0"/>
              <a:t> as palliative</a:t>
            </a:r>
          </a:p>
          <a:p>
            <a:r>
              <a:rPr lang="en-GB" dirty="0" smtClean="0"/>
              <a:t>Poor response</a:t>
            </a:r>
          </a:p>
          <a:p>
            <a:r>
              <a:rPr lang="en-GB" dirty="0" smtClean="0"/>
              <a:t>High mortality</a:t>
            </a:r>
          </a:p>
          <a:p>
            <a:r>
              <a:rPr lang="en-GB" dirty="0" smtClean="0"/>
              <a:t>Risk of viral reactivations is very high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17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7" y="1628800"/>
            <a:ext cx="774267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example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80" y="1847303"/>
            <a:ext cx="7475239" cy="44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4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patient has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CLL on flow cytometry</a:t>
            </a:r>
          </a:p>
          <a:p>
            <a:r>
              <a:rPr lang="en-GB" dirty="0" smtClean="0"/>
              <a:t>Staging scans</a:t>
            </a:r>
          </a:p>
          <a:p>
            <a:r>
              <a:rPr lang="en-GB" dirty="0" smtClean="0"/>
              <a:t>Virology</a:t>
            </a:r>
          </a:p>
          <a:p>
            <a:r>
              <a:rPr lang="en-GB" dirty="0" smtClean="0"/>
              <a:t>Bone marrow test</a:t>
            </a:r>
          </a:p>
          <a:p>
            <a:r>
              <a:rPr lang="en-GB" dirty="0" smtClean="0"/>
              <a:t>MDT FCR chemo</a:t>
            </a:r>
          </a:p>
          <a:p>
            <a:r>
              <a:rPr lang="en-GB" dirty="0" smtClean="0"/>
              <a:t>CR after 6 cycles</a:t>
            </a:r>
          </a:p>
          <a:p>
            <a:r>
              <a:rPr lang="en-GB" dirty="0" smtClean="0"/>
              <a:t>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52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expert help early</a:t>
            </a:r>
          </a:p>
          <a:p>
            <a:r>
              <a:rPr lang="en-GB" dirty="0" smtClean="0"/>
              <a:t>Needs a blood film urgently reviewed by haematologist</a:t>
            </a:r>
          </a:p>
          <a:p>
            <a:r>
              <a:rPr lang="en-GB" dirty="0" smtClean="0"/>
              <a:t>What you see on total counts can be misleading</a:t>
            </a:r>
          </a:p>
          <a:p>
            <a:r>
              <a:rPr lang="en-GB" dirty="0" smtClean="0"/>
              <a:t>Priority is to exclude acute leukaemia</a:t>
            </a:r>
          </a:p>
          <a:p>
            <a:r>
              <a:rPr lang="en-GB" dirty="0" smtClean="0"/>
              <a:t>Rare disease come as a surprise not infrequently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3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you do next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4</a:t>
            </a:r>
            <a:br>
              <a:rPr lang="en-GB" dirty="0" smtClean="0"/>
            </a:br>
            <a:r>
              <a:rPr lang="en-GB" dirty="0" smtClean="0"/>
              <a:t>77 years old lady in Emergency rhesus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61" y="2492896"/>
            <a:ext cx="7560840" cy="510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0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you do next?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26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Ask for help ASAP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 clotting to exclude DIC</a:t>
            </a:r>
          </a:p>
          <a:p>
            <a:r>
              <a:rPr lang="en-GB" dirty="0" smtClean="0"/>
              <a:t>Blood film to confirm</a:t>
            </a:r>
          </a:p>
          <a:p>
            <a:r>
              <a:rPr lang="en-GB" dirty="0" smtClean="0"/>
              <a:t>Haematologist to review in rhesus</a:t>
            </a:r>
          </a:p>
          <a:p>
            <a:r>
              <a:rPr lang="en-GB" dirty="0" smtClean="0"/>
              <a:t>Resuscitate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05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leucostasis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67" y="1835972"/>
            <a:ext cx="6383065" cy="44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87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film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5874"/>
            <a:ext cx="7105972" cy="53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22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Emergency leucopheresis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And emergency cytoreductive in ICU</a:t>
            </a:r>
          </a:p>
          <a:p>
            <a:r>
              <a:rPr lang="en-GB" dirty="0" smtClean="0"/>
              <a:t>Typically use</a:t>
            </a:r>
          </a:p>
          <a:p>
            <a:r>
              <a:rPr lang="en-GB" dirty="0" smtClean="0"/>
              <a:t>IV CYTARABINE</a:t>
            </a:r>
          </a:p>
          <a:p>
            <a:r>
              <a:rPr lang="en-GB" dirty="0" smtClean="0"/>
              <a:t>Or alternative emergency exchange transfusion can be 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55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txBody>
          <a:bodyPr/>
          <a:lstStyle/>
          <a:p>
            <a:r>
              <a:rPr lang="en-GB" dirty="0" smtClean="0"/>
              <a:t>Bone marrow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5121"/>
            <a:ext cx="7359963" cy="569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59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Biochemistry</a:t>
            </a:r>
          </a:p>
          <a:p>
            <a:r>
              <a:rPr lang="en-GB" dirty="0" smtClean="0"/>
              <a:t>Repeat clotting</a:t>
            </a:r>
          </a:p>
          <a:p>
            <a:r>
              <a:rPr lang="en-GB" dirty="0" smtClean="0"/>
              <a:t>Bone marrow test</a:t>
            </a:r>
          </a:p>
          <a:p>
            <a:r>
              <a:rPr lang="en-GB" dirty="0" smtClean="0"/>
              <a:t>Virology</a:t>
            </a:r>
          </a:p>
          <a:p>
            <a:r>
              <a:rPr lang="en-GB" dirty="0" smtClean="0"/>
              <a:t>Molecular study and </a:t>
            </a:r>
            <a:r>
              <a:rPr lang="en-GB" dirty="0" err="1" smtClean="0"/>
              <a:t>cytogenetics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99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AML protocol</a:t>
            </a:r>
          </a:p>
          <a:p>
            <a:r>
              <a:rPr lang="en-GB" dirty="0" smtClean="0"/>
              <a:t>Specialised care</a:t>
            </a:r>
          </a:p>
          <a:p>
            <a:r>
              <a:rPr lang="en-GB" dirty="0" smtClean="0"/>
              <a:t>Intensive chemotherapy</a:t>
            </a:r>
          </a:p>
          <a:p>
            <a:r>
              <a:rPr lang="en-GB" dirty="0" smtClean="0"/>
              <a:t>Risk of tumour </a:t>
            </a:r>
            <a:r>
              <a:rPr lang="en-GB" dirty="0" err="1" smtClean="0"/>
              <a:t>lysis</a:t>
            </a:r>
            <a:r>
              <a:rPr lang="en-GB" dirty="0" smtClean="0"/>
              <a:t> syndrome</a:t>
            </a:r>
          </a:p>
          <a:p>
            <a:r>
              <a:rPr lang="en-GB" dirty="0" smtClean="0"/>
              <a:t>Daily twice bloods</a:t>
            </a:r>
          </a:p>
          <a:p>
            <a:r>
              <a:rPr lang="en-GB" dirty="0" smtClean="0"/>
              <a:t>Electrolytes managements crucial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859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Acute leukaemia is medical emergency</a:t>
            </a:r>
          </a:p>
          <a:p>
            <a:r>
              <a:rPr lang="en-GB" dirty="0" smtClean="0"/>
              <a:t>Early intervention by haematologist is crucial</a:t>
            </a:r>
          </a:p>
          <a:p>
            <a:r>
              <a:rPr lang="en-GB" dirty="0" smtClean="0"/>
              <a:t>Emergency leucopheresis is life saving in </a:t>
            </a:r>
            <a:r>
              <a:rPr lang="en-GB" dirty="0" err="1" smtClean="0"/>
              <a:t>leucostasis</a:t>
            </a:r>
            <a:r>
              <a:rPr lang="en-GB" dirty="0" smtClean="0"/>
              <a:t> case</a:t>
            </a:r>
          </a:p>
          <a:p>
            <a:r>
              <a:rPr lang="en-GB" dirty="0" smtClean="0"/>
              <a:t>Emergency </a:t>
            </a:r>
            <a:r>
              <a:rPr lang="en-GB" dirty="0" err="1" smtClean="0"/>
              <a:t>cyto</a:t>
            </a:r>
            <a:r>
              <a:rPr lang="en-GB" dirty="0" smtClean="0"/>
              <a:t>- reduction is essential</a:t>
            </a:r>
          </a:p>
          <a:p>
            <a:r>
              <a:rPr lang="en-GB" dirty="0" smtClean="0"/>
              <a:t>Careful monitoring of chemistry, FBC, clotting </a:t>
            </a:r>
          </a:p>
          <a:p>
            <a:r>
              <a:rPr lang="en-GB" dirty="0" smtClean="0"/>
              <a:t>Correct any abnormalities ASAP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14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Onset</a:t>
            </a:r>
          </a:p>
          <a:p>
            <a:r>
              <a:rPr lang="en-GB" dirty="0" smtClean="0"/>
              <a:t>Progress</a:t>
            </a:r>
          </a:p>
          <a:p>
            <a:r>
              <a:rPr lang="en-GB" dirty="0" smtClean="0"/>
              <a:t>Duration</a:t>
            </a:r>
          </a:p>
          <a:p>
            <a:r>
              <a:rPr lang="en-GB" dirty="0" smtClean="0"/>
              <a:t>PMH</a:t>
            </a:r>
          </a:p>
          <a:p>
            <a:r>
              <a:rPr lang="en-GB" dirty="0" smtClean="0"/>
              <a:t>Drugs history</a:t>
            </a:r>
          </a:p>
          <a:p>
            <a:r>
              <a:rPr lang="en-GB" dirty="0" smtClean="0"/>
              <a:t>FH</a:t>
            </a:r>
          </a:p>
          <a:p>
            <a:r>
              <a:rPr lang="en-GB" dirty="0" smtClean="0"/>
              <a:t>Recent bleeding or hospital admission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25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5</a:t>
            </a:r>
            <a:br>
              <a:rPr lang="en-GB" dirty="0" smtClean="0"/>
            </a:br>
            <a:r>
              <a:rPr lang="en-GB" dirty="0" smtClean="0"/>
              <a:t>92 years old gentleman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88840"/>
            <a:ext cx="8741212" cy="447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66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would you do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697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tests</a:t>
            </a:r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39"/>
            <a:ext cx="7801886" cy="204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273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16832"/>
            <a:ext cx="8820472" cy="48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76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Specialised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Bone marrow if appropriate</a:t>
            </a:r>
          </a:p>
          <a:p>
            <a:r>
              <a:rPr lang="en-GB" dirty="0" smtClean="0"/>
              <a:t>Skeletal survey</a:t>
            </a:r>
          </a:p>
          <a:p>
            <a:r>
              <a:rPr lang="en-GB" dirty="0" smtClean="0"/>
              <a:t>CT/MRI spine</a:t>
            </a:r>
          </a:p>
          <a:p>
            <a:r>
              <a:rPr lang="en-GB" dirty="0" smtClean="0"/>
              <a:t>Serum free light chain</a:t>
            </a:r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289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 myeloma</a:t>
            </a:r>
          </a:p>
          <a:p>
            <a:r>
              <a:rPr lang="en-GB" dirty="0" smtClean="0"/>
              <a:t>Treatment varies according to age and or suitability of stem cell transplantation</a:t>
            </a:r>
          </a:p>
          <a:p>
            <a:r>
              <a:rPr lang="en-GB" dirty="0" smtClean="0"/>
              <a:t>Typically</a:t>
            </a:r>
          </a:p>
          <a:p>
            <a:r>
              <a:rPr lang="en-GB" dirty="0" smtClean="0"/>
              <a:t>VTD/MPV/CTD </a:t>
            </a:r>
          </a:p>
          <a:p>
            <a:r>
              <a:rPr lang="en-GB" dirty="0" smtClean="0"/>
              <a:t>Multiple lines of treatment available on relapses</a:t>
            </a:r>
          </a:p>
          <a:p>
            <a:r>
              <a:rPr lang="en-GB" dirty="0" smtClean="0"/>
              <a:t>Clinical trial options available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80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Few 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Risk of infection is high in myeloma</a:t>
            </a:r>
          </a:p>
          <a:p>
            <a:r>
              <a:rPr lang="en-GB" dirty="0" smtClean="0"/>
              <a:t>Early introduction of renal friendly antibiotics essential if infections suspected</a:t>
            </a:r>
          </a:p>
          <a:p>
            <a:r>
              <a:rPr lang="en-GB" dirty="0" smtClean="0"/>
              <a:t>In renal failure early dexamethasone and renal dialysis can be reversible</a:t>
            </a:r>
          </a:p>
          <a:p>
            <a:r>
              <a:rPr lang="en-GB" dirty="0" smtClean="0"/>
              <a:t>Time is of essence</a:t>
            </a:r>
          </a:p>
          <a:p>
            <a:r>
              <a:rPr lang="en-GB" dirty="0" smtClean="0"/>
              <a:t>Managed in multidisciplinary approach</a:t>
            </a:r>
          </a:p>
          <a:p>
            <a:r>
              <a:rPr lang="en-GB" dirty="0" smtClean="0"/>
              <a:t>Bone protective has prognostic values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8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6 </a:t>
            </a:r>
            <a:br>
              <a:rPr lang="en-GB" dirty="0" smtClean="0"/>
            </a:br>
            <a:r>
              <a:rPr lang="en-GB" dirty="0" smtClean="0"/>
              <a:t>What do you think about this 89 years bloods?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61" y="2492896"/>
            <a:ext cx="730845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472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3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Film</a:t>
            </a:r>
          </a:p>
          <a:p>
            <a:r>
              <a:rPr lang="en-GB" dirty="0" smtClean="0"/>
              <a:t>Haematinics</a:t>
            </a:r>
          </a:p>
          <a:p>
            <a:r>
              <a:rPr lang="en-GB" dirty="0" smtClean="0"/>
              <a:t>Chemistry</a:t>
            </a:r>
          </a:p>
          <a:p>
            <a:r>
              <a:rPr lang="en-GB" dirty="0" smtClean="0"/>
              <a:t>Virology</a:t>
            </a:r>
          </a:p>
          <a:p>
            <a:r>
              <a:rPr lang="en-GB" dirty="0" smtClean="0"/>
              <a:t>Bone marrow if fit otherwise film is </a:t>
            </a:r>
            <a:r>
              <a:rPr lang="en-GB" dirty="0" err="1" smtClean="0"/>
              <a:t>diagnositc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18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 legs looking for bleeding or clots</a:t>
            </a:r>
          </a:p>
          <a:p>
            <a:r>
              <a:rPr lang="en-GB" dirty="0" smtClean="0"/>
              <a:t>Specialised blood tests</a:t>
            </a:r>
          </a:p>
          <a:p>
            <a:r>
              <a:rPr lang="en-GB" dirty="0" smtClean="0"/>
              <a:t>Haematology advise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5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film diagnosis of MDS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242126" cy="54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49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Myelodysplastic</a:t>
            </a:r>
            <a:r>
              <a:rPr lang="en-GB" dirty="0" smtClean="0"/>
              <a:t> syndrome</a:t>
            </a:r>
          </a:p>
          <a:p>
            <a:r>
              <a:rPr lang="en-GB" dirty="0" smtClean="0"/>
              <a:t>Management according to stage</a:t>
            </a:r>
          </a:p>
          <a:p>
            <a:r>
              <a:rPr lang="en-GB" dirty="0" smtClean="0"/>
              <a:t>PS and patient choices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9025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common after age 70s 80s</a:t>
            </a:r>
          </a:p>
          <a:p>
            <a:r>
              <a:rPr lang="en-GB" dirty="0" smtClean="0"/>
              <a:t>Management is complex</a:t>
            </a:r>
          </a:p>
          <a:p>
            <a:r>
              <a:rPr lang="en-GB" dirty="0" smtClean="0"/>
              <a:t>Risk of infections and </a:t>
            </a:r>
          </a:p>
          <a:p>
            <a:r>
              <a:rPr lang="en-GB" dirty="0" smtClean="0"/>
              <a:t>Demand of transfusion</a:t>
            </a:r>
          </a:p>
          <a:p>
            <a:r>
              <a:rPr lang="en-GB" dirty="0" smtClean="0"/>
              <a:t>Multi transfuse patient has multiple antibodies due to repeated transfusion</a:t>
            </a:r>
          </a:p>
          <a:p>
            <a:r>
              <a:rPr lang="en-GB" dirty="0" smtClean="0"/>
              <a:t>Refectory case should have HLA/HPA antibodies checked to transfuse right match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91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Patients 7</a:t>
            </a:r>
            <a:br>
              <a:rPr lang="en-GB" dirty="0" smtClean="0"/>
            </a:br>
            <a:r>
              <a:rPr lang="en-GB" dirty="0" smtClean="0"/>
              <a:t>in stroke ward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844824"/>
            <a:ext cx="6948264" cy="54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2006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ifferentials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15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 CNAP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93" y="1784350"/>
            <a:ext cx="45208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863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virology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3453"/>
            <a:ext cx="8820471" cy="57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78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Biopsy from inguinal node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873351" cy="521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57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Caribbean 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other virology essential??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3895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892480" cy="346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7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6561458" cy="38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6296"/>
            <a:ext cx="479742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6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CXR worse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1"/>
            <a:ext cx="6783676" cy="53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809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Tazocine</a:t>
            </a:r>
            <a:endParaRPr lang="en-GB" dirty="0" smtClean="0"/>
          </a:p>
          <a:p>
            <a:r>
              <a:rPr lang="en-GB" dirty="0" err="1" smtClean="0"/>
              <a:t>Valganciclovir</a:t>
            </a:r>
            <a:r>
              <a:rPr lang="en-GB" dirty="0" smtClean="0"/>
              <a:t> for CMV</a:t>
            </a:r>
          </a:p>
          <a:p>
            <a:r>
              <a:rPr lang="en-GB" dirty="0" err="1" smtClean="0"/>
              <a:t>Clarithromycine</a:t>
            </a:r>
            <a:endParaRPr lang="en-GB" dirty="0" smtClean="0"/>
          </a:p>
          <a:p>
            <a:r>
              <a:rPr lang="en-GB" dirty="0" smtClean="0"/>
              <a:t>Too frail for </a:t>
            </a:r>
            <a:r>
              <a:rPr lang="en-GB" dirty="0" err="1" smtClean="0"/>
              <a:t>definitve</a:t>
            </a:r>
            <a:r>
              <a:rPr lang="en-GB" dirty="0" smtClean="0"/>
              <a:t> CHOP</a:t>
            </a:r>
          </a:p>
        </p:txBody>
      </p:sp>
    </p:spTree>
    <p:extLst>
      <p:ext uri="{BB962C8B-B14F-4D97-AF65-F5344CB8AC3E}">
        <p14:creationId xmlns:p14="http://schemas.microsoft.com/office/powerpoint/2010/main" val="32610627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else would you star?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03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dose </a:t>
            </a:r>
            <a:r>
              <a:rPr lang="en-GB" dirty="0" err="1" smtClean="0"/>
              <a:t>spetrin</a:t>
            </a:r>
            <a:r>
              <a:rPr lang="en-GB" dirty="0" smtClean="0"/>
              <a:t> 120mg/kg in 3 divided doses 2-3 weeks</a:t>
            </a:r>
          </a:p>
          <a:p>
            <a:endParaRPr lang="en-GB" dirty="0"/>
          </a:p>
          <a:p>
            <a:r>
              <a:rPr lang="en-GB" dirty="0" smtClean="0"/>
              <a:t>BAL to confirm when stable</a:t>
            </a:r>
          </a:p>
          <a:p>
            <a:r>
              <a:rPr lang="en-GB" dirty="0" smtClean="0"/>
              <a:t>PCP detected on BAL from GOSCH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746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8</a:t>
            </a:r>
            <a:br>
              <a:rPr lang="en-GB" dirty="0" smtClean="0"/>
            </a:br>
            <a:r>
              <a:rPr lang="en-GB" dirty="0" smtClean="0"/>
              <a:t>known low grade </a:t>
            </a:r>
            <a:r>
              <a:rPr lang="en-GB" dirty="0" err="1" smtClean="0"/>
              <a:t>follocular</a:t>
            </a:r>
            <a:r>
              <a:rPr lang="en-GB" dirty="0" smtClean="0"/>
              <a:t> lymphoma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480" y="2266506"/>
            <a:ext cx="4226239" cy="360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425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happened 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8780"/>
            <a:ext cx="8258877" cy="548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2916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hydronephrosis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Due to retroperitoneal mass</a:t>
            </a:r>
          </a:p>
          <a:p>
            <a:r>
              <a:rPr lang="en-GB" dirty="0" smtClean="0"/>
              <a:t>?high grade transformation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671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Emergency stent/nephrostomy</a:t>
            </a:r>
          </a:p>
          <a:p>
            <a:r>
              <a:rPr lang="en-GB" dirty="0" smtClean="0"/>
              <a:t>Steroid high dose</a:t>
            </a:r>
          </a:p>
          <a:p>
            <a:r>
              <a:rPr lang="en-GB" dirty="0" smtClean="0"/>
              <a:t>Definitive treatment</a:t>
            </a:r>
          </a:p>
          <a:p>
            <a:r>
              <a:rPr lang="en-GB" dirty="0" smtClean="0"/>
              <a:t>Urgent biopsy to confirm the grade/? Transformed</a:t>
            </a:r>
          </a:p>
          <a:p>
            <a:r>
              <a:rPr lang="en-GB" dirty="0" smtClean="0"/>
              <a:t>R Chemo ASAP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753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Abdominal mass has potential of  organic obstructions</a:t>
            </a:r>
          </a:p>
          <a:p>
            <a:r>
              <a:rPr lang="en-GB" dirty="0" smtClean="0"/>
              <a:t>Careful monitoring essential</a:t>
            </a:r>
          </a:p>
          <a:p>
            <a:r>
              <a:rPr lang="en-GB" dirty="0" smtClean="0"/>
              <a:t>Act urgently</a:t>
            </a:r>
          </a:p>
          <a:p>
            <a:r>
              <a:rPr lang="en-GB" dirty="0" smtClean="0"/>
              <a:t>Confirm diagnosis early and start treatment </a:t>
            </a:r>
          </a:p>
          <a:p>
            <a:r>
              <a:rPr lang="en-GB" dirty="0" smtClean="0"/>
              <a:t>Early referral to specialist essential while waiting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963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stent blood </a:t>
            </a:r>
            <a:r>
              <a:rPr lang="en-GB" smtClean="0"/>
              <a:t>at 22 </a:t>
            </a:r>
            <a:r>
              <a:rPr lang="en-GB" dirty="0" smtClean="0"/>
              <a:t>hours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5" y="1628800"/>
            <a:ext cx="883663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4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differential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7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Questions??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14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correcting with 50/50 mixing study</a:t>
            </a:r>
          </a:p>
          <a:p>
            <a:r>
              <a:rPr lang="en-GB" dirty="0" smtClean="0"/>
              <a:t>Inhibitors</a:t>
            </a:r>
          </a:p>
          <a:p>
            <a:r>
              <a:rPr lang="en-GB" dirty="0" smtClean="0"/>
              <a:t>Immediate acting ; lupus</a:t>
            </a:r>
          </a:p>
          <a:p>
            <a:r>
              <a:rPr lang="en-GB" dirty="0" smtClean="0"/>
              <a:t>Delayed acting : acquired factor deficiency due to inhibitors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1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Haematology referral urgent if acquired haemophilia</a:t>
            </a:r>
          </a:p>
          <a:p>
            <a:r>
              <a:rPr lang="en-GB" dirty="0" smtClean="0"/>
              <a:t>If LUPUS then : reassure or assess if risk factors for clots</a:t>
            </a:r>
          </a:p>
          <a:p>
            <a:r>
              <a:rPr lang="en-GB" dirty="0" smtClean="0"/>
              <a:t>Surgery is not at risk of bleeding</a:t>
            </a:r>
          </a:p>
          <a:p>
            <a:r>
              <a:rPr lang="en-GB" dirty="0" smtClean="0"/>
              <a:t>Records on noted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618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820</Words>
  <Application>Microsoft Office PowerPoint</Application>
  <PresentationFormat>On-screen Show (4:3)</PresentationFormat>
  <Paragraphs>225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Metro</vt:lpstr>
      <vt:lpstr>Interpretations of Abnormal Haematology Results</vt:lpstr>
      <vt:lpstr>Patient 1  92 years old lady, leg swelling in ED</vt:lpstr>
      <vt:lpstr>What would you do next</vt:lpstr>
      <vt:lpstr>History</vt:lpstr>
      <vt:lpstr>Next steps</vt:lpstr>
      <vt:lpstr>PowerPoint Presentation</vt:lpstr>
      <vt:lpstr>What are the differential</vt:lpstr>
      <vt:lpstr>PowerPoint Presentation</vt:lpstr>
      <vt:lpstr>Management complex</vt:lpstr>
      <vt:lpstr>Patient 2 71 years old man</vt:lpstr>
      <vt:lpstr>What would you do next?</vt:lpstr>
      <vt:lpstr>History </vt:lpstr>
      <vt:lpstr>Repeat the test</vt:lpstr>
      <vt:lpstr>PowerPoint Presentation</vt:lpstr>
      <vt:lpstr>Another example to remember</vt:lpstr>
      <vt:lpstr>PowerPoint Presentation</vt:lpstr>
      <vt:lpstr>Typical lupus study at laboratory</vt:lpstr>
      <vt:lpstr>Few take home points</vt:lpstr>
      <vt:lpstr>Patient 3 67 years old lady in OPD</vt:lpstr>
      <vt:lpstr>What would you do next?</vt:lpstr>
      <vt:lpstr>PowerPoint Presentation</vt:lpstr>
      <vt:lpstr>Further tests</vt:lpstr>
      <vt:lpstr>PowerPoint Presentation</vt:lpstr>
      <vt:lpstr>Specialised test</vt:lpstr>
      <vt:lpstr>Diagnosis </vt:lpstr>
      <vt:lpstr>PowerPoint Presentation</vt:lpstr>
      <vt:lpstr>Another example</vt:lpstr>
      <vt:lpstr>This patient has</vt:lpstr>
      <vt:lpstr>Take home points</vt:lpstr>
      <vt:lpstr>Patient 4 77 years old lady in Emergency rhesus</vt:lpstr>
      <vt:lpstr>What would you do next?</vt:lpstr>
      <vt:lpstr>Ask for help ASAP</vt:lpstr>
      <vt:lpstr>leucostasis</vt:lpstr>
      <vt:lpstr>Blood film</vt:lpstr>
      <vt:lpstr>Emergency leucopheresis</vt:lpstr>
      <vt:lpstr>Bone marrow</vt:lpstr>
      <vt:lpstr>Further test</vt:lpstr>
      <vt:lpstr>Treatment</vt:lpstr>
      <vt:lpstr>Take home points</vt:lpstr>
      <vt:lpstr>Patient 5 92 years old gentleman</vt:lpstr>
      <vt:lpstr>What would you do next</vt:lpstr>
      <vt:lpstr>Further tests</vt:lpstr>
      <vt:lpstr>PowerPoint Presentation</vt:lpstr>
      <vt:lpstr>Specialised test</vt:lpstr>
      <vt:lpstr>Diagnosis</vt:lpstr>
      <vt:lpstr>Few take home points</vt:lpstr>
      <vt:lpstr>Patient 6  What do you think about this 89 years bloods?</vt:lpstr>
      <vt:lpstr>What next?</vt:lpstr>
      <vt:lpstr>PowerPoint Presentation</vt:lpstr>
      <vt:lpstr>Blood film diagnosis of MDS</vt:lpstr>
      <vt:lpstr>Diagnosis</vt:lpstr>
      <vt:lpstr>Take home points</vt:lpstr>
      <vt:lpstr>Patients 7 in stroke ward </vt:lpstr>
      <vt:lpstr>Differentials</vt:lpstr>
      <vt:lpstr>CT CNAP</vt:lpstr>
      <vt:lpstr>virology</vt:lpstr>
      <vt:lpstr>Biopsy from inguinal node</vt:lpstr>
      <vt:lpstr>Caribbean patient</vt:lpstr>
      <vt:lpstr>PowerPoint Presentation</vt:lpstr>
      <vt:lpstr>CXR worse</vt:lpstr>
      <vt:lpstr>Patient on</vt:lpstr>
      <vt:lpstr>What else would you star?</vt:lpstr>
      <vt:lpstr>PowerPoint Presentation</vt:lpstr>
      <vt:lpstr>Patient 8 known low grade follocular lymphoma</vt:lpstr>
      <vt:lpstr>What happened ?</vt:lpstr>
      <vt:lpstr>hydronephrosis</vt:lpstr>
      <vt:lpstr>treatment</vt:lpstr>
      <vt:lpstr>Take home points</vt:lpstr>
      <vt:lpstr>After stent blood at 22 hours</vt:lpstr>
      <vt:lpstr>Thank you for your attention</vt:lpstr>
    </vt:vector>
  </TitlesOfParts>
  <Company>Southend University Hospital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Interpretations of abnormal haematology results</dc:title>
  <dc:creator>Islam, Mohammed</dc:creator>
  <cp:lastModifiedBy>Islam,Mohammed</cp:lastModifiedBy>
  <cp:revision>54</cp:revision>
  <dcterms:created xsi:type="dcterms:W3CDTF">2017-03-12T12:41:15Z</dcterms:created>
  <dcterms:modified xsi:type="dcterms:W3CDTF">2017-03-14T18:22:28Z</dcterms:modified>
</cp:coreProperties>
</file>