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6"/>
  </p:notesMasterIdLst>
  <p:sldIdLst>
    <p:sldId id="257" r:id="rId2"/>
    <p:sldId id="318" r:id="rId3"/>
    <p:sldId id="319" r:id="rId4"/>
    <p:sldId id="305" r:id="rId5"/>
    <p:sldId id="307" r:id="rId6"/>
    <p:sldId id="309" r:id="rId7"/>
    <p:sldId id="311" r:id="rId8"/>
    <p:sldId id="313" r:id="rId9"/>
    <p:sldId id="315" r:id="rId10"/>
    <p:sldId id="317" r:id="rId11"/>
    <p:sldId id="259" r:id="rId12"/>
    <p:sldId id="260" r:id="rId13"/>
    <p:sldId id="261" r:id="rId14"/>
    <p:sldId id="263" r:id="rId15"/>
    <p:sldId id="262" r:id="rId16"/>
    <p:sldId id="321" r:id="rId17"/>
    <p:sldId id="323" r:id="rId18"/>
    <p:sldId id="264" r:id="rId19"/>
    <p:sldId id="265" r:id="rId20"/>
    <p:sldId id="32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301" r:id="rId29"/>
    <p:sldId id="329" r:id="rId30"/>
    <p:sldId id="273" r:id="rId31"/>
    <p:sldId id="336" r:id="rId32"/>
    <p:sldId id="274" r:id="rId33"/>
    <p:sldId id="302" r:id="rId34"/>
    <p:sldId id="275" r:id="rId35"/>
    <p:sldId id="328" r:id="rId36"/>
    <p:sldId id="276" r:id="rId37"/>
    <p:sldId id="303" r:id="rId38"/>
    <p:sldId id="277" r:id="rId39"/>
    <p:sldId id="279" r:id="rId40"/>
    <p:sldId id="280" r:id="rId41"/>
    <p:sldId id="299" r:id="rId42"/>
    <p:sldId id="281" r:id="rId43"/>
    <p:sldId id="282" r:id="rId44"/>
    <p:sldId id="283" r:id="rId45"/>
    <p:sldId id="298" r:id="rId46"/>
    <p:sldId id="284" r:id="rId47"/>
    <p:sldId id="300" r:id="rId48"/>
    <p:sldId id="330" r:id="rId49"/>
    <p:sldId id="285" r:id="rId50"/>
    <p:sldId id="286" r:id="rId51"/>
    <p:sldId id="287" r:id="rId52"/>
    <p:sldId id="288" r:id="rId53"/>
    <p:sldId id="289" r:id="rId54"/>
    <p:sldId id="290" r:id="rId55"/>
    <p:sldId id="334" r:id="rId56"/>
    <p:sldId id="291" r:id="rId57"/>
    <p:sldId id="292" r:id="rId58"/>
    <p:sldId id="294" r:id="rId59"/>
    <p:sldId id="295" r:id="rId60"/>
    <p:sldId id="296" r:id="rId61"/>
    <p:sldId id="341" r:id="rId62"/>
    <p:sldId id="340" r:id="rId63"/>
    <p:sldId id="339" r:id="rId64"/>
    <p:sldId id="342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276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9ADEE-7E88-472C-805A-7B16D2B1A7D8}" type="datetimeFigureOut">
              <a:rPr lang="en-GB" smtClean="0"/>
              <a:t>04/02/2017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8F3DB-B833-4B96-A697-00034E0B39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918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02756" indent="-270291"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81164" indent="-216233"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13629" indent="-216233"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46095" indent="-216233"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78560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11026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43491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675957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200"/>
              <a:t>Follicular Lyjphoma in South Essex - Dr Paul CerviEvolving Standards of Care in Non-Hodgkins Lymphoma</a:t>
            </a: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02756" indent="-270291"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81164" indent="-216233"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13629" indent="-216233"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46095" indent="-216233"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78560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11026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43491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675957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200"/>
              <a:t>Follicular Lyjphoma in South Essex - Dr Paul CerviEvolving Standards of Care in Non-Hodgkins Lymphoma</a:t>
            </a: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latin typeface="Calibri" pitchFamily="34" charset="0"/>
              </a:rPr>
              <a:t>Follicular Lyjphoma in South Essex - Dr Paul CerviEvolving Standards of Care in Non-Hodgkins Lymphoma</a:t>
            </a: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latin typeface="Calibri" pitchFamily="34" charset="0"/>
              </a:rPr>
              <a:t>Follicular Lyjphoma in South Essex - Dr Paul CerviEvolving Standards of Care in Non-Hodgkins Lymphoma</a:t>
            </a: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02756" indent="-270291"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81164" indent="-216233"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13629" indent="-216233"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46095" indent="-216233"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78560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11026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43491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675957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200"/>
              <a:t>Follicular Lyjphoma in South Essex - Dr Paul CerviEvolving Standards of Care in Non-Hodgkins Lymphoma</a:t>
            </a: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02756" indent="-270291"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81164" indent="-216233"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13629" indent="-216233"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46095" indent="-216233"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78560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11026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43491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675957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200"/>
              <a:t>Follicular Lyjphoma in South Essex - Dr Paul CerviEvolving Standards of Care in Non-Hodgkins Lymphoma</a:t>
            </a: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02756" indent="-270291"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81164" indent="-216233"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13629" indent="-216233"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46095" indent="-216233"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78560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11026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43491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675957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200"/>
              <a:t>Follicular Lyjphoma in South Essex - Dr Paul CerviEvolving Standards of Care in Non-Hodgkins Lymphoma</a:t>
            </a: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9800B4-7203-4F83-A591-2F75643DE95F}" type="datetimeFigureOut">
              <a:rPr lang="en-GB" smtClean="0"/>
              <a:pPr/>
              <a:t>04/02/2017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6C3D0-370C-4CC4-B5A9-1AAA22F8896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9800B4-7203-4F83-A591-2F75643DE95F}" type="datetimeFigureOut">
              <a:rPr lang="en-GB" smtClean="0"/>
              <a:pPr/>
              <a:t>04/02/2017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6C3D0-370C-4CC4-B5A9-1AAA22F889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9800B4-7203-4F83-A591-2F75643DE95F}" type="datetimeFigureOut">
              <a:rPr lang="en-GB" smtClean="0"/>
              <a:pPr/>
              <a:t>04/02/2017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6C3D0-370C-4CC4-B5A9-1AAA22F889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9800B4-7203-4F83-A591-2F75643DE95F}" type="datetimeFigureOut">
              <a:rPr lang="en-GB" smtClean="0"/>
              <a:pPr/>
              <a:t>04/02/2017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6C3D0-370C-4CC4-B5A9-1AAA22F889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9800B4-7203-4F83-A591-2F75643DE95F}" type="datetimeFigureOut">
              <a:rPr lang="en-GB" smtClean="0"/>
              <a:pPr/>
              <a:t>04/02/2017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6C3D0-370C-4CC4-B5A9-1AAA22F8896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9800B4-7203-4F83-A591-2F75643DE95F}" type="datetimeFigureOut">
              <a:rPr lang="en-GB" smtClean="0"/>
              <a:pPr/>
              <a:t>04/02/2017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6C3D0-370C-4CC4-B5A9-1AAA22F889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9800B4-7203-4F83-A591-2F75643DE95F}" type="datetimeFigureOut">
              <a:rPr lang="en-GB" smtClean="0"/>
              <a:pPr/>
              <a:t>04/02/2017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6C3D0-370C-4CC4-B5A9-1AAA22F8896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9800B4-7203-4F83-A591-2F75643DE95F}" type="datetimeFigureOut">
              <a:rPr lang="en-GB" smtClean="0"/>
              <a:pPr/>
              <a:t>04/02/2017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6C3D0-370C-4CC4-B5A9-1AAA22F889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9800B4-7203-4F83-A591-2F75643DE95F}" type="datetimeFigureOut">
              <a:rPr lang="en-GB" smtClean="0"/>
              <a:pPr/>
              <a:t>04/02/2017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6C3D0-370C-4CC4-B5A9-1AAA22F889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9800B4-7203-4F83-A591-2F75643DE95F}" type="datetimeFigureOut">
              <a:rPr lang="en-GB" smtClean="0"/>
              <a:pPr/>
              <a:t>04/02/2017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96C3D0-370C-4CC4-B5A9-1AAA22F889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1F9800B4-7203-4F83-A591-2F75643DE95F}" type="datetimeFigureOut">
              <a:rPr lang="en-GB" smtClean="0"/>
              <a:pPr/>
              <a:t>04/02/2017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3E96C3D0-370C-4CC4-B5A9-1AAA22F889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F9800B4-7203-4F83-A591-2F75643DE95F}" type="datetimeFigureOut">
              <a:rPr lang="en-GB" smtClean="0"/>
              <a:pPr/>
              <a:t>04/02/2017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3E96C3D0-370C-4CC4-B5A9-1AAA22F8896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iane.burgess@southend.nhs.uk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87208" cy="123782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Common Tests and What </a:t>
            </a:r>
            <a:r>
              <a:rPr lang="en-GB" dirty="0"/>
              <a:t>Next</a:t>
            </a:r>
            <a:br>
              <a:rPr lang="en-GB" dirty="0"/>
            </a:br>
            <a:r>
              <a:rPr lang="en-GB" dirty="0"/>
              <a:t>Haematology for GP practices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Sharing Common haematology indices and</a:t>
            </a:r>
          </a:p>
          <a:p>
            <a:pPr>
              <a:buNone/>
            </a:pPr>
            <a:r>
              <a:rPr lang="en-GB" dirty="0" smtClean="0"/>
              <a:t> interpretations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 smtClean="0"/>
              <a:t>Haematology for GP practices</a:t>
            </a:r>
          </a:p>
          <a:p>
            <a:pPr>
              <a:buNone/>
            </a:pPr>
            <a:r>
              <a:rPr lang="en-GB" dirty="0" smtClean="0"/>
              <a:t>Contact:</a:t>
            </a:r>
          </a:p>
          <a:p>
            <a:pPr marL="68580" indent="0">
              <a:buNone/>
            </a:pPr>
            <a:r>
              <a:rPr lang="en-GB" dirty="0" smtClean="0"/>
              <a:t>Private secretary: </a:t>
            </a:r>
            <a:r>
              <a:rPr lang="en-GB" dirty="0"/>
              <a:t>07788 374104</a:t>
            </a:r>
          </a:p>
          <a:p>
            <a:pPr marL="68580" indent="0">
              <a:buNone/>
            </a:pPr>
            <a:r>
              <a:rPr lang="en-GB" dirty="0">
                <a:hlinkClick r:id="rId2"/>
              </a:rPr>
              <a:t>diane.burgess@southend.nhs.uk</a:t>
            </a:r>
            <a:endParaRPr lang="en-GB" dirty="0"/>
          </a:p>
          <a:p>
            <a:pPr>
              <a:buNone/>
            </a:pPr>
            <a:endParaRPr lang="en-GB" dirty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GB" dirty="0" smtClean="0"/>
              <a:t>ommon causes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Severe sepsis</a:t>
            </a:r>
          </a:p>
          <a:p>
            <a:r>
              <a:rPr lang="en-GB" dirty="0" smtClean="0"/>
              <a:t>Major trauma</a:t>
            </a:r>
          </a:p>
          <a:p>
            <a:r>
              <a:rPr lang="en-GB" dirty="0" smtClean="0"/>
              <a:t>Cancer</a:t>
            </a:r>
          </a:p>
          <a:p>
            <a:r>
              <a:rPr lang="en-GB" dirty="0" smtClean="0"/>
              <a:t>Amniotic fluid/fat embolism</a:t>
            </a:r>
          </a:p>
          <a:p>
            <a:r>
              <a:rPr lang="en-GB" dirty="0" smtClean="0"/>
              <a:t>Snake bite</a:t>
            </a:r>
          </a:p>
          <a:p>
            <a:r>
              <a:rPr lang="en-GB" dirty="0" smtClean="0"/>
              <a:t>Hypothermia</a:t>
            </a:r>
          </a:p>
          <a:p>
            <a:r>
              <a:rPr lang="en-GB" dirty="0" smtClean="0"/>
              <a:t>Major surgery and massive transfusions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9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</a:t>
            </a:r>
            <a:r>
              <a:rPr lang="en-GB" dirty="0"/>
              <a:t>D</a:t>
            </a:r>
            <a:r>
              <a:rPr lang="en-GB" dirty="0" smtClean="0"/>
              <a:t>iscussion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78 yrs old gentleman</a:t>
            </a:r>
          </a:p>
          <a:p>
            <a:r>
              <a:rPr lang="en-GB" dirty="0" smtClean="0"/>
              <a:t>Routine blood test</a:t>
            </a:r>
          </a:p>
          <a:p>
            <a:r>
              <a:rPr lang="en-GB" dirty="0" smtClean="0"/>
              <a:t>HB 100</a:t>
            </a:r>
          </a:p>
          <a:p>
            <a:r>
              <a:rPr lang="en-GB" dirty="0" smtClean="0"/>
              <a:t>MCV 95</a:t>
            </a:r>
          </a:p>
          <a:p>
            <a:r>
              <a:rPr lang="en-GB" dirty="0" smtClean="0"/>
              <a:t>WCC 6.5 , </a:t>
            </a:r>
            <a:r>
              <a:rPr lang="en-GB" dirty="0" err="1" smtClean="0"/>
              <a:t>Neut</a:t>
            </a:r>
            <a:r>
              <a:rPr lang="en-GB" dirty="0" smtClean="0"/>
              <a:t> 4.3</a:t>
            </a:r>
          </a:p>
          <a:p>
            <a:r>
              <a:rPr lang="en-GB" dirty="0" smtClean="0"/>
              <a:t>PLT 168</a:t>
            </a:r>
          </a:p>
          <a:p>
            <a:r>
              <a:rPr lang="en-GB" dirty="0" smtClean="0"/>
              <a:t>Urea 4.0 </a:t>
            </a:r>
            <a:r>
              <a:rPr lang="en-GB" dirty="0" err="1" smtClean="0"/>
              <a:t>Creat</a:t>
            </a:r>
            <a:r>
              <a:rPr lang="en-GB" dirty="0" smtClean="0"/>
              <a:t> 76</a:t>
            </a:r>
          </a:p>
          <a:p>
            <a:r>
              <a:rPr lang="en-GB" dirty="0" smtClean="0"/>
              <a:t>LFT normal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Globulin 40 </a:t>
            </a:r>
            <a:r>
              <a:rPr lang="en-GB" dirty="0" smtClean="0"/>
              <a:t>(Normal 20-35 g/L)</a:t>
            </a:r>
          </a:p>
          <a:p>
            <a:r>
              <a:rPr lang="en-GB" dirty="0" smtClean="0"/>
              <a:t>Calcium 2.36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Immunoglobulin's</a:t>
            </a:r>
          </a:p>
          <a:p>
            <a:r>
              <a:rPr lang="en-GB" dirty="0" err="1" smtClean="0"/>
              <a:t>Paraproteins</a:t>
            </a:r>
            <a:endParaRPr lang="en-GB" dirty="0" smtClean="0"/>
          </a:p>
          <a:p>
            <a:r>
              <a:rPr lang="en-GB" dirty="0" smtClean="0"/>
              <a:t>Bone profiles</a:t>
            </a:r>
          </a:p>
          <a:p>
            <a:r>
              <a:rPr lang="en-GB" dirty="0" smtClean="0"/>
              <a:t>Serum free light chains</a:t>
            </a:r>
          </a:p>
          <a:p>
            <a:r>
              <a:rPr lang="en-GB" dirty="0" smtClean="0"/>
              <a:t>B2 </a:t>
            </a:r>
            <a:r>
              <a:rPr lang="en-GB" dirty="0" err="1" smtClean="0"/>
              <a:t>microglobulins</a:t>
            </a:r>
            <a:endParaRPr lang="en-GB" dirty="0" smtClean="0"/>
          </a:p>
          <a:p>
            <a:r>
              <a:rPr lang="en-GB" dirty="0" smtClean="0"/>
              <a:t>SKS?</a:t>
            </a:r>
          </a:p>
          <a:p>
            <a:r>
              <a:rPr lang="en-GB" dirty="0" smtClean="0"/>
              <a:t>BM? After reviewing by haematologist</a:t>
            </a:r>
          </a:p>
          <a:p>
            <a:r>
              <a:rPr lang="en-GB" dirty="0" smtClean="0"/>
              <a:t>Serum erythropoietin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test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PP 10g/L</a:t>
            </a:r>
          </a:p>
          <a:p>
            <a:r>
              <a:rPr lang="en-GB" dirty="0" smtClean="0"/>
              <a:t>SFLC ration normal</a:t>
            </a:r>
          </a:p>
          <a:p>
            <a:r>
              <a:rPr lang="en-GB" dirty="0" smtClean="0"/>
              <a:t>B2mg 2.0 normal</a:t>
            </a:r>
          </a:p>
          <a:p>
            <a:r>
              <a:rPr lang="en-GB" dirty="0" smtClean="0"/>
              <a:t>Serum EPO  10 normal</a:t>
            </a:r>
          </a:p>
          <a:p>
            <a:r>
              <a:rPr lang="en-GB" dirty="0" smtClean="0"/>
              <a:t>SKS: NAD</a:t>
            </a:r>
          </a:p>
          <a:p>
            <a:r>
              <a:rPr lang="en-GB" dirty="0" smtClean="0"/>
              <a:t>Bone marrow not always necessary</a:t>
            </a:r>
          </a:p>
          <a:p>
            <a:r>
              <a:rPr lang="en-GB" dirty="0" smtClean="0"/>
              <a:t>BMAT 5 % plasma cells (done due to anaemia)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Common advice to patient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Watch for unusual pain and aches</a:t>
            </a:r>
          </a:p>
          <a:p>
            <a:r>
              <a:rPr lang="en-GB" dirty="0" smtClean="0"/>
              <a:t>Back pain</a:t>
            </a:r>
          </a:p>
          <a:p>
            <a:r>
              <a:rPr lang="en-GB" dirty="0" smtClean="0"/>
              <a:t>Recurrent infection</a:t>
            </a:r>
          </a:p>
          <a:p>
            <a:r>
              <a:rPr lang="en-GB" dirty="0" smtClean="0"/>
              <a:t>Report early when waiting to be seen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MDT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Diagnosis</a:t>
            </a:r>
          </a:p>
          <a:p>
            <a:r>
              <a:rPr lang="en-GB" dirty="0" smtClean="0"/>
              <a:t>MGUS low risk and anaemia of chronic disease</a:t>
            </a:r>
          </a:p>
          <a:p>
            <a:r>
              <a:rPr lang="en-GB" dirty="0" smtClean="0"/>
              <a:t>Advise/patients education</a:t>
            </a:r>
          </a:p>
          <a:p>
            <a:r>
              <a:rPr lang="en-GB" dirty="0" smtClean="0"/>
              <a:t>Routine follow up 3 monthly and if stable then</a:t>
            </a:r>
          </a:p>
          <a:p>
            <a:r>
              <a:rPr lang="en-GB" dirty="0" smtClean="0"/>
              <a:t>Discharge with GP follow up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Monitoring of MGUS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385763" y="1579563"/>
            <a:ext cx="8455025" cy="4795837"/>
          </a:xfrm>
        </p:spPr>
        <p:txBody>
          <a:bodyPr/>
          <a:lstStyle/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600" b="1" dirty="0" smtClean="0">
                <a:solidFill>
                  <a:srgbClr val="FEFDDE"/>
                </a:solidFill>
              </a:rPr>
              <a:t>Advice applies to very low risk patients with MGUS: </a:t>
            </a:r>
            <a:r>
              <a:rPr lang="en-GB" altLang="en-US" sz="1600" b="1" dirty="0" err="1" smtClean="0">
                <a:solidFill>
                  <a:srgbClr val="FEFDDE"/>
                </a:solidFill>
              </a:rPr>
              <a:t>IgG</a:t>
            </a:r>
            <a:r>
              <a:rPr lang="en-GB" altLang="en-US" sz="1600" b="1" dirty="0" smtClean="0">
                <a:solidFill>
                  <a:srgbClr val="FEFDDE"/>
                </a:solidFill>
              </a:rPr>
              <a:t> band, less than 15 g/L and normal Free Light Chains)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600" b="1" dirty="0" smtClean="0">
                <a:solidFill>
                  <a:srgbClr val="FEFDDE"/>
                </a:solidFill>
              </a:rPr>
              <a:t>Monitor FBC, U&amp;E, </a:t>
            </a:r>
            <a:r>
              <a:rPr lang="en-GB" altLang="en-US" sz="1600" b="1" dirty="0" err="1" smtClean="0">
                <a:solidFill>
                  <a:srgbClr val="FEFDDE"/>
                </a:solidFill>
              </a:rPr>
              <a:t>Creatinine</a:t>
            </a:r>
            <a:r>
              <a:rPr lang="en-GB" altLang="en-US" sz="1600" b="1" dirty="0" smtClean="0">
                <a:solidFill>
                  <a:srgbClr val="FEFDDE"/>
                </a:solidFill>
              </a:rPr>
              <a:t> and </a:t>
            </a:r>
            <a:r>
              <a:rPr lang="en-GB" altLang="en-US" sz="1600" b="1" dirty="0" err="1" smtClean="0">
                <a:solidFill>
                  <a:srgbClr val="FEFDDE"/>
                </a:solidFill>
              </a:rPr>
              <a:t>Ca</a:t>
            </a:r>
            <a:r>
              <a:rPr lang="en-GB" altLang="en-US" sz="1600" b="1" dirty="0" smtClean="0">
                <a:solidFill>
                  <a:srgbClr val="FEFDDE"/>
                </a:solidFill>
              </a:rPr>
              <a:t>++ and Serum </a:t>
            </a:r>
            <a:r>
              <a:rPr lang="en-GB" altLang="en-US" sz="1600" b="1" dirty="0" err="1" smtClean="0">
                <a:solidFill>
                  <a:srgbClr val="FEFDDE"/>
                </a:solidFill>
              </a:rPr>
              <a:t>Electropheresis</a:t>
            </a:r>
            <a:r>
              <a:rPr lang="en-GB" altLang="en-US" sz="1600" b="1" dirty="0" smtClean="0">
                <a:solidFill>
                  <a:srgbClr val="FEFDDE"/>
                </a:solidFill>
              </a:rPr>
              <a:t> annually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600" b="1" dirty="0" smtClean="0">
                <a:solidFill>
                  <a:srgbClr val="FEFDDE"/>
                </a:solidFill>
              </a:rPr>
              <a:t>Dipstick urine for protein annually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600" b="1" dirty="0" smtClean="0">
                <a:solidFill>
                  <a:srgbClr val="FEFDDE"/>
                </a:solidFill>
              </a:rPr>
              <a:t>Reasons to re-refer:</a:t>
            </a:r>
          </a:p>
          <a:p>
            <a:pPr marL="742950" lvl="1" indent="-28575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Arial" charset="0"/>
              <a:buChar char="–"/>
            </a:pPr>
            <a:r>
              <a:rPr lang="en-GB" altLang="en-US" sz="1500" dirty="0" smtClean="0">
                <a:solidFill>
                  <a:srgbClr val="FEFDDE"/>
                </a:solidFill>
              </a:rPr>
              <a:t>• Monoclonal Band rising unexpectedly (&gt;50% increase compared to baseline)</a:t>
            </a:r>
          </a:p>
          <a:p>
            <a:pPr marL="742950" lvl="1" indent="-28575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Arial" charset="0"/>
              <a:buChar char="–"/>
            </a:pPr>
            <a:r>
              <a:rPr lang="en-GB" altLang="en-US" sz="1500" dirty="0" smtClean="0">
                <a:solidFill>
                  <a:srgbClr val="FEFDDE"/>
                </a:solidFill>
              </a:rPr>
              <a:t>• Developing a significant </a:t>
            </a:r>
            <a:r>
              <a:rPr lang="en-GB" altLang="en-US" sz="1500" dirty="0" err="1" smtClean="0">
                <a:solidFill>
                  <a:srgbClr val="FEFDDE"/>
                </a:solidFill>
              </a:rPr>
              <a:t>cytopenia</a:t>
            </a:r>
            <a:r>
              <a:rPr lang="en-GB" altLang="en-US" sz="1500" dirty="0" smtClean="0">
                <a:solidFill>
                  <a:srgbClr val="FEFDDE"/>
                </a:solidFill>
              </a:rPr>
              <a:t> (for instance):</a:t>
            </a:r>
          </a:p>
          <a:p>
            <a:pPr marL="742950" lvl="1" indent="-28575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Arial" charset="0"/>
              <a:buChar char="–"/>
            </a:pPr>
            <a:r>
              <a:rPr lang="en-GB" altLang="en-US" sz="1500" dirty="0" err="1" smtClean="0">
                <a:solidFill>
                  <a:srgbClr val="FEFDDE"/>
                </a:solidFill>
              </a:rPr>
              <a:t>Hb</a:t>
            </a:r>
            <a:r>
              <a:rPr lang="en-GB" altLang="en-US" sz="1500" dirty="0" smtClean="0">
                <a:solidFill>
                  <a:srgbClr val="FEFDDE"/>
                </a:solidFill>
              </a:rPr>
              <a:t> dropping below 10 g/dl; Neutrophils below 1.5 x 10</a:t>
            </a:r>
            <a:r>
              <a:rPr lang="en-GB" altLang="en-US" sz="1500" baseline="30000" dirty="0" smtClean="0">
                <a:solidFill>
                  <a:srgbClr val="FEFDDE"/>
                </a:solidFill>
              </a:rPr>
              <a:t>9</a:t>
            </a:r>
            <a:r>
              <a:rPr lang="en-GB" altLang="en-US" sz="1500" dirty="0" smtClean="0">
                <a:solidFill>
                  <a:srgbClr val="FEFDDE"/>
                </a:solidFill>
              </a:rPr>
              <a:t>/l; Platelets &lt; 80 10</a:t>
            </a:r>
            <a:r>
              <a:rPr lang="en-GB" altLang="en-US" sz="1500" baseline="30000" dirty="0" smtClean="0">
                <a:solidFill>
                  <a:srgbClr val="FEFDDE"/>
                </a:solidFill>
              </a:rPr>
              <a:t>9</a:t>
            </a:r>
            <a:r>
              <a:rPr lang="en-GB" altLang="en-US" sz="1500" dirty="0" smtClean="0">
                <a:solidFill>
                  <a:srgbClr val="FEFDDE"/>
                </a:solidFill>
              </a:rPr>
              <a:t>/l</a:t>
            </a:r>
          </a:p>
          <a:p>
            <a:pPr marL="742950" lvl="1" indent="-28575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Arial" charset="0"/>
              <a:buChar char="–"/>
            </a:pPr>
            <a:r>
              <a:rPr lang="en-GB" altLang="en-US" sz="1500" dirty="0" smtClean="0">
                <a:solidFill>
                  <a:srgbClr val="FEFDDE"/>
                </a:solidFill>
              </a:rPr>
              <a:t>•Developing renal impairment; Severe proteinuria with 24 </a:t>
            </a:r>
            <a:r>
              <a:rPr lang="en-GB" altLang="en-US" sz="1500" dirty="0" err="1" smtClean="0">
                <a:solidFill>
                  <a:srgbClr val="FEFDDE"/>
                </a:solidFill>
              </a:rPr>
              <a:t>hrs</a:t>
            </a:r>
            <a:r>
              <a:rPr lang="en-GB" altLang="en-US" sz="1500" dirty="0" smtClean="0">
                <a:solidFill>
                  <a:srgbClr val="FEFDDE"/>
                </a:solidFill>
              </a:rPr>
              <a:t> proteins &gt;1,5g/24 hours or ++ or +++ on Dip stick examination.</a:t>
            </a:r>
          </a:p>
          <a:p>
            <a:pPr marL="742950" lvl="1" indent="-28575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Arial" charset="0"/>
              <a:buChar char="–"/>
            </a:pPr>
            <a:r>
              <a:rPr lang="en-GB" altLang="en-US" sz="1500" dirty="0" smtClean="0">
                <a:solidFill>
                  <a:srgbClr val="FEFDDE"/>
                </a:solidFill>
              </a:rPr>
              <a:t>• Unexplained </a:t>
            </a:r>
            <a:r>
              <a:rPr lang="en-GB" altLang="en-US" sz="1500" dirty="0" err="1" smtClean="0">
                <a:solidFill>
                  <a:srgbClr val="FEFDDE"/>
                </a:solidFill>
              </a:rPr>
              <a:t>hypercalcaemia</a:t>
            </a:r>
            <a:endParaRPr lang="en-GB" altLang="en-US" sz="1500" dirty="0" smtClean="0">
              <a:solidFill>
                <a:srgbClr val="FEFDDE"/>
              </a:solidFill>
            </a:endParaRPr>
          </a:p>
          <a:p>
            <a:pPr marL="742950" lvl="1" indent="-28575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Arial" charset="0"/>
              <a:buChar char="–"/>
            </a:pPr>
            <a:r>
              <a:rPr lang="en-GB" altLang="en-US" sz="1500" dirty="0" smtClean="0">
                <a:solidFill>
                  <a:srgbClr val="FEFDDE"/>
                </a:solidFill>
              </a:rPr>
              <a:t>• Pathological fracture • Unexplained bone pain #• L nodes enlargement with &gt;3 lymph nodes &gt;3 cm diameter</a:t>
            </a:r>
          </a:p>
          <a:p>
            <a:pPr marL="742950" lvl="1" indent="-28575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Arial" charset="0"/>
              <a:buChar char="–"/>
            </a:pPr>
            <a:r>
              <a:rPr lang="en-GB" altLang="en-US" sz="1500" dirty="0" smtClean="0">
                <a:solidFill>
                  <a:srgbClr val="FEFDDE"/>
                </a:solidFill>
              </a:rPr>
              <a:t>• Unexplained weight loss &gt; 3 kg within &lt;3 months of time.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6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sz="16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sz="16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6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6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6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6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600" dirty="0" smtClean="0">
              <a:solidFill>
                <a:srgbClr val="FEFDDE"/>
              </a:solidFill>
            </a:endParaRPr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>
            <a:off x="0" y="-1"/>
            <a:ext cx="9144000" cy="669925"/>
            <a:chOff x="0" y="832"/>
            <a:chExt cx="5760" cy="422"/>
          </a:xfrm>
        </p:grpSpPr>
        <p:sp>
          <p:nvSpPr>
            <p:cNvPr id="95237" name="Rectangle 5"/>
            <p:cNvSpPr>
              <a:spLocks noChangeArrowheads="1"/>
            </p:cNvSpPr>
            <p:nvPr/>
          </p:nvSpPr>
          <p:spPr bwMode="auto">
            <a:xfrm>
              <a:off x="0" y="832"/>
              <a:ext cx="5760" cy="42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GB" altLang="en-US"/>
            </a:p>
          </p:txBody>
        </p:sp>
        <p:sp>
          <p:nvSpPr>
            <p:cNvPr id="95238" name="Text Box 6"/>
            <p:cNvSpPr txBox="1">
              <a:spLocks noChangeArrowheads="1"/>
            </p:cNvSpPr>
            <p:nvPr/>
          </p:nvSpPr>
          <p:spPr bwMode="auto">
            <a:xfrm>
              <a:off x="57" y="890"/>
              <a:ext cx="17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EFDDE"/>
                  </a:solidFill>
                  <a:latin typeface="Arial" charset="0"/>
                </a:defRPr>
              </a:lvl1pPr>
              <a:lvl2pPr>
                <a:defRPr sz="2200">
                  <a:solidFill>
                    <a:srgbClr val="FEFDDE"/>
                  </a:solidFill>
                  <a:latin typeface="Arial" charset="0"/>
                </a:defRPr>
              </a:lvl2pPr>
              <a:lvl3pPr>
                <a:defRPr sz="2000">
                  <a:solidFill>
                    <a:srgbClr val="FEFDDE"/>
                  </a:solidFill>
                  <a:latin typeface="Arial" charset="0"/>
                </a:defRPr>
              </a:lvl3pPr>
              <a:lvl4pPr>
                <a:defRPr>
                  <a:solidFill>
                    <a:srgbClr val="FEFDDE"/>
                  </a:solidFill>
                  <a:latin typeface="Arial" charset="0"/>
                </a:defRPr>
              </a:lvl4pPr>
              <a:lvl5pPr>
                <a:defRPr sz="1600">
                  <a:solidFill>
                    <a:srgbClr val="FEFDDE"/>
                  </a:solidFill>
                  <a:latin typeface="Arial" charset="0"/>
                </a:defRPr>
              </a:lvl5pPr>
              <a:lvl6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6pPr>
              <a:lvl7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7pPr>
              <a:lvl8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8pPr>
              <a:lvl9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2000" dirty="0" smtClean="0">
                  <a:solidFill>
                    <a:schemeClr val="tx1"/>
                  </a:solidFill>
                </a:rPr>
                <a:t>-</a:t>
              </a:r>
              <a:endParaRPr lang="en-US" altLang="en-US" sz="1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1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Referral of patients with MGUS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385763" y="1828800"/>
            <a:ext cx="8455025" cy="4546600"/>
          </a:xfrm>
        </p:spPr>
        <p:txBody>
          <a:bodyPr/>
          <a:lstStyle/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400" dirty="0" smtClean="0">
                <a:solidFill>
                  <a:srgbClr val="FEFDDE"/>
                </a:solidFill>
              </a:rPr>
              <a:t>Disorders characterised by the production of a </a:t>
            </a:r>
            <a:r>
              <a:rPr lang="en-GB" altLang="en-US" sz="1400" dirty="0" err="1" smtClean="0">
                <a:solidFill>
                  <a:srgbClr val="FEFDDE"/>
                </a:solidFill>
              </a:rPr>
              <a:t>paraprotein</a:t>
            </a:r>
            <a:r>
              <a:rPr lang="en-GB" altLang="en-US" sz="1400" dirty="0" smtClean="0">
                <a:solidFill>
                  <a:srgbClr val="FEFDDE"/>
                </a:solidFill>
              </a:rPr>
              <a:t> include monoclonal </a:t>
            </a:r>
            <a:r>
              <a:rPr lang="en-GB" altLang="en-US" sz="1400" dirty="0" err="1" smtClean="0">
                <a:solidFill>
                  <a:srgbClr val="FEFDDE"/>
                </a:solidFill>
              </a:rPr>
              <a:t>gammopathy</a:t>
            </a:r>
            <a:r>
              <a:rPr lang="en-GB" altLang="en-US" sz="1400" dirty="0" smtClean="0">
                <a:solidFill>
                  <a:srgbClr val="FEFDDE"/>
                </a:solidFill>
              </a:rPr>
              <a:t> of undetermined significance (MGUS), multiple myeloma and </a:t>
            </a:r>
            <a:r>
              <a:rPr lang="en-GB" altLang="en-US" sz="1400" dirty="0" err="1" smtClean="0">
                <a:solidFill>
                  <a:srgbClr val="FEFDDE"/>
                </a:solidFill>
              </a:rPr>
              <a:t>Waldenströms</a:t>
            </a:r>
            <a:r>
              <a:rPr lang="en-GB" altLang="en-US" sz="1400" dirty="0" smtClean="0">
                <a:solidFill>
                  <a:srgbClr val="FEFDDE"/>
                </a:solidFill>
              </a:rPr>
              <a:t> </a:t>
            </a:r>
            <a:r>
              <a:rPr lang="en-GB" altLang="en-US" sz="1400" dirty="0" err="1" smtClean="0">
                <a:solidFill>
                  <a:srgbClr val="FEFDDE"/>
                </a:solidFill>
              </a:rPr>
              <a:t>macroglobulinaemia</a:t>
            </a:r>
            <a:r>
              <a:rPr lang="en-GB" altLang="en-US" sz="1400" dirty="0" smtClean="0">
                <a:solidFill>
                  <a:srgbClr val="FEFDDE"/>
                </a:solidFill>
              </a:rPr>
              <a:t>. </a:t>
            </a:r>
            <a:r>
              <a:rPr lang="en-GB" altLang="en-US" sz="1400" dirty="0" err="1" smtClean="0">
                <a:solidFill>
                  <a:srgbClr val="FEFDDE"/>
                </a:solidFill>
              </a:rPr>
              <a:t>Paraproteins</a:t>
            </a:r>
            <a:r>
              <a:rPr lang="en-GB" altLang="en-US" sz="1400" dirty="0" smtClean="0">
                <a:solidFill>
                  <a:srgbClr val="FEFDDE"/>
                </a:solidFill>
              </a:rPr>
              <a:t> may also be a feature of CLL, NHL or amyloidosis. MGUS  is a diagnosis of exclusion: 3% of over the age of 70 and 5% of over the age of 80 have a </a:t>
            </a:r>
            <a:r>
              <a:rPr lang="en-GB" altLang="en-US" sz="1400" dirty="0" err="1" smtClean="0">
                <a:solidFill>
                  <a:srgbClr val="FEFDDE"/>
                </a:solidFill>
              </a:rPr>
              <a:t>paraprotein</a:t>
            </a:r>
            <a:r>
              <a:rPr lang="en-GB" altLang="en-US" sz="1400" dirty="0" smtClean="0">
                <a:solidFill>
                  <a:srgbClr val="FEFDDE"/>
                </a:solidFill>
              </a:rPr>
              <a:t> which is frequently found incidentally and not associated with symptoms or physical findings. The overall risk of MGUS progression to myeloma is around 1% per year – this remains constant over time.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400" i="1" dirty="0" smtClean="0">
                <a:solidFill>
                  <a:srgbClr val="FEFDDE"/>
                </a:solidFill>
              </a:rPr>
              <a:t>Referrals to Haematology should not be made for patients with raised immunoglobulin levels in  the absence of a </a:t>
            </a:r>
            <a:r>
              <a:rPr lang="en-GB" altLang="en-US" sz="1400" i="1" dirty="0" err="1" smtClean="0">
                <a:solidFill>
                  <a:srgbClr val="FEFDDE"/>
                </a:solidFill>
              </a:rPr>
              <a:t>paraprotein</a:t>
            </a:r>
            <a:r>
              <a:rPr lang="en-GB" altLang="en-US" sz="1400" i="1" dirty="0" smtClean="0">
                <a:solidFill>
                  <a:srgbClr val="FEFDDE"/>
                </a:solidFill>
              </a:rPr>
              <a:t> band on serum electrophoresis. Polyclonal </a:t>
            </a:r>
            <a:r>
              <a:rPr lang="en-GB" altLang="en-US" sz="1400" i="1" dirty="0" err="1" smtClean="0">
                <a:solidFill>
                  <a:srgbClr val="FEFDDE"/>
                </a:solidFill>
              </a:rPr>
              <a:t>gammopathy</a:t>
            </a:r>
            <a:r>
              <a:rPr lang="en-GB" altLang="en-US" sz="1400" i="1" dirty="0" smtClean="0">
                <a:solidFill>
                  <a:srgbClr val="FEFDDE"/>
                </a:solidFill>
              </a:rPr>
              <a:t> implies a non-specific immune reaction and is not associated with underlying haematological disorders.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400" b="1" dirty="0" smtClean="0">
                <a:solidFill>
                  <a:srgbClr val="FEFDDE"/>
                </a:solidFill>
              </a:rPr>
              <a:t>The following should be referred urgently for outpatient assessment: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400" dirty="0" smtClean="0">
                <a:solidFill>
                  <a:srgbClr val="FEFDDE"/>
                </a:solidFill>
              </a:rPr>
              <a:t>• Any new </a:t>
            </a:r>
            <a:r>
              <a:rPr lang="en-GB" altLang="en-US" sz="1400" dirty="0" err="1" smtClean="0">
                <a:solidFill>
                  <a:srgbClr val="FEFDDE"/>
                </a:solidFill>
              </a:rPr>
              <a:t>paraprotein</a:t>
            </a:r>
            <a:r>
              <a:rPr lang="en-GB" altLang="en-US" sz="1400" dirty="0" smtClean="0">
                <a:solidFill>
                  <a:srgbClr val="FEFDDE"/>
                </a:solidFill>
              </a:rPr>
              <a:t> with accompanying features suggestive of multiple myeloma or other haematological malignancy: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400" dirty="0" smtClean="0">
                <a:solidFill>
                  <a:srgbClr val="FEFDDE"/>
                </a:solidFill>
              </a:rPr>
              <a:t>• </a:t>
            </a:r>
            <a:r>
              <a:rPr lang="en-GB" altLang="en-US" sz="1400" dirty="0" err="1" smtClean="0">
                <a:solidFill>
                  <a:srgbClr val="FEFDDE"/>
                </a:solidFill>
              </a:rPr>
              <a:t>hypercalcaemia</a:t>
            </a:r>
            <a:r>
              <a:rPr lang="en-GB" altLang="en-US" sz="1400" dirty="0" smtClean="0">
                <a:solidFill>
                  <a:srgbClr val="FEFDDE"/>
                </a:solidFill>
              </a:rPr>
              <a:t>; • unexplained renal impairment; • urinary </a:t>
            </a:r>
            <a:r>
              <a:rPr lang="en-GB" altLang="en-US" sz="1400" dirty="0" err="1" smtClean="0">
                <a:solidFill>
                  <a:srgbClr val="FEFDDE"/>
                </a:solidFill>
              </a:rPr>
              <a:t>Bence</a:t>
            </a:r>
            <a:r>
              <a:rPr lang="en-GB" altLang="en-US" sz="1400" dirty="0" smtClean="0">
                <a:solidFill>
                  <a:srgbClr val="FEFDDE"/>
                </a:solidFill>
              </a:rPr>
              <a:t> Jones proteins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400" dirty="0" smtClean="0">
                <a:solidFill>
                  <a:srgbClr val="FEFDDE"/>
                </a:solidFill>
              </a:rPr>
              <a:t>• bone pain or pathological fracture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400" dirty="0" smtClean="0">
                <a:solidFill>
                  <a:srgbClr val="FEFDDE"/>
                </a:solidFill>
              </a:rPr>
              <a:t>• radiological lesions reported as suggestive of myeloma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400" dirty="0" smtClean="0">
                <a:solidFill>
                  <a:srgbClr val="FEFDDE"/>
                </a:solidFill>
              </a:rPr>
              <a:t>• anaemia or other </a:t>
            </a:r>
            <a:r>
              <a:rPr lang="en-GB" altLang="en-US" sz="1400" dirty="0" err="1" smtClean="0">
                <a:solidFill>
                  <a:srgbClr val="FEFDDE"/>
                </a:solidFill>
              </a:rPr>
              <a:t>cytopenia</a:t>
            </a:r>
            <a:endParaRPr lang="en-GB" altLang="en-US" sz="14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400" dirty="0" smtClean="0">
                <a:solidFill>
                  <a:srgbClr val="FEFDDE"/>
                </a:solidFill>
              </a:rPr>
              <a:t>• </a:t>
            </a:r>
            <a:r>
              <a:rPr lang="en-GB" altLang="en-US" sz="1400" dirty="0" err="1" smtClean="0">
                <a:solidFill>
                  <a:srgbClr val="FEFDDE"/>
                </a:solidFill>
              </a:rPr>
              <a:t>hyperviscosity</a:t>
            </a:r>
            <a:r>
              <a:rPr lang="en-GB" altLang="en-US" sz="1400" dirty="0" smtClean="0">
                <a:solidFill>
                  <a:srgbClr val="FEFDDE"/>
                </a:solidFill>
              </a:rPr>
              <a:t> symptoms (headache, visual loss, acute thrombosis)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4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sz="14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sz="14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4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4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4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4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400" dirty="0" smtClean="0">
              <a:solidFill>
                <a:srgbClr val="FEFDDE"/>
              </a:solidFill>
            </a:endParaRPr>
          </a:p>
        </p:txBody>
      </p:sp>
      <p:grpSp>
        <p:nvGrpSpPr>
          <p:cNvPr id="96260" name="Group 4"/>
          <p:cNvGrpSpPr>
            <a:grpSpLocks/>
          </p:cNvGrpSpPr>
          <p:nvPr/>
        </p:nvGrpSpPr>
        <p:grpSpPr bwMode="auto">
          <a:xfrm>
            <a:off x="0" y="-1"/>
            <a:ext cx="9144000" cy="669925"/>
            <a:chOff x="0" y="832"/>
            <a:chExt cx="5760" cy="422"/>
          </a:xfrm>
        </p:grpSpPr>
        <p:sp>
          <p:nvSpPr>
            <p:cNvPr id="96261" name="Rectangle 5"/>
            <p:cNvSpPr>
              <a:spLocks noChangeArrowheads="1"/>
            </p:cNvSpPr>
            <p:nvPr/>
          </p:nvSpPr>
          <p:spPr bwMode="auto">
            <a:xfrm>
              <a:off x="0" y="832"/>
              <a:ext cx="5760" cy="42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GB" altLang="en-US"/>
            </a:p>
          </p:txBody>
        </p:sp>
        <p:sp>
          <p:nvSpPr>
            <p:cNvPr id="96262" name="Text Box 6"/>
            <p:cNvSpPr txBox="1">
              <a:spLocks noChangeArrowheads="1"/>
            </p:cNvSpPr>
            <p:nvPr/>
          </p:nvSpPr>
          <p:spPr bwMode="auto">
            <a:xfrm>
              <a:off x="57" y="89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EFDDE"/>
                  </a:solidFill>
                  <a:latin typeface="Arial" charset="0"/>
                </a:defRPr>
              </a:lvl1pPr>
              <a:lvl2pPr>
                <a:defRPr sz="2200">
                  <a:solidFill>
                    <a:srgbClr val="FEFDDE"/>
                  </a:solidFill>
                  <a:latin typeface="Arial" charset="0"/>
                </a:defRPr>
              </a:lvl2pPr>
              <a:lvl3pPr>
                <a:defRPr sz="2000">
                  <a:solidFill>
                    <a:srgbClr val="FEFDDE"/>
                  </a:solidFill>
                  <a:latin typeface="Arial" charset="0"/>
                </a:defRPr>
              </a:lvl3pPr>
              <a:lvl4pPr>
                <a:defRPr>
                  <a:solidFill>
                    <a:srgbClr val="FEFDDE"/>
                  </a:solidFill>
                  <a:latin typeface="Arial" charset="0"/>
                </a:defRPr>
              </a:lvl4pPr>
              <a:lvl5pPr>
                <a:defRPr sz="1600">
                  <a:solidFill>
                    <a:srgbClr val="FEFDDE"/>
                  </a:solidFill>
                  <a:latin typeface="Arial" charset="0"/>
                </a:defRPr>
              </a:lvl5pPr>
              <a:lvl6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6pPr>
              <a:lvl7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7pPr>
              <a:lvl8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8pPr>
              <a:lvl9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sz="1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1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</a:t>
            </a:r>
            <a:r>
              <a:rPr lang="en-GB" dirty="0"/>
              <a:t>D</a:t>
            </a:r>
            <a:r>
              <a:rPr lang="en-GB" dirty="0" smtClean="0"/>
              <a:t>iscussion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GB" sz="8600" dirty="0" smtClean="0"/>
              <a:t>17  years old</a:t>
            </a:r>
          </a:p>
          <a:p>
            <a:r>
              <a:rPr lang="en-GB" sz="8600" dirty="0" smtClean="0"/>
              <a:t>Feverish for 3 days</a:t>
            </a:r>
          </a:p>
          <a:p>
            <a:r>
              <a:rPr lang="en-GB" sz="8600" dirty="0" smtClean="0"/>
              <a:t>Cough</a:t>
            </a:r>
          </a:p>
          <a:p>
            <a:r>
              <a:rPr lang="en-GB" sz="8600" dirty="0" smtClean="0"/>
              <a:t>OE: low grade pyrexia. NIL else</a:t>
            </a:r>
          </a:p>
          <a:p>
            <a:r>
              <a:rPr lang="en-GB" sz="8600" dirty="0" smtClean="0"/>
              <a:t>HB 14</a:t>
            </a:r>
          </a:p>
          <a:p>
            <a:r>
              <a:rPr lang="en-GB" sz="8600" dirty="0" smtClean="0">
                <a:solidFill>
                  <a:srgbClr val="FF0000"/>
                </a:solidFill>
              </a:rPr>
              <a:t>WCC 21.1 </a:t>
            </a:r>
            <a:r>
              <a:rPr lang="en-GB" sz="8600" b="1" dirty="0" err="1" smtClean="0">
                <a:solidFill>
                  <a:srgbClr val="FF0000"/>
                </a:solidFill>
              </a:rPr>
              <a:t>Neut</a:t>
            </a:r>
            <a:r>
              <a:rPr lang="en-GB" sz="8600" b="1" dirty="0" smtClean="0">
                <a:solidFill>
                  <a:srgbClr val="FF0000"/>
                </a:solidFill>
              </a:rPr>
              <a:t> 0.8</a:t>
            </a:r>
            <a:r>
              <a:rPr lang="en-GB" sz="8600" dirty="0" smtClean="0">
                <a:solidFill>
                  <a:srgbClr val="FF0000"/>
                </a:solidFill>
              </a:rPr>
              <a:t>, lymphocytes 20</a:t>
            </a:r>
          </a:p>
          <a:p>
            <a:r>
              <a:rPr lang="en-GB" sz="8600" dirty="0" smtClean="0"/>
              <a:t>PLT 120</a:t>
            </a:r>
          </a:p>
          <a:p>
            <a:r>
              <a:rPr lang="en-GB" sz="8600" dirty="0" smtClean="0"/>
              <a:t>CRP 10</a:t>
            </a:r>
          </a:p>
          <a:p>
            <a:r>
              <a:rPr lang="en-GB" sz="8600" dirty="0" smtClean="0">
                <a:solidFill>
                  <a:srgbClr val="FF0000"/>
                </a:solidFill>
              </a:rPr>
              <a:t>UES/ normal ALT    100    raised</a:t>
            </a:r>
          </a:p>
          <a:p>
            <a:r>
              <a:rPr lang="en-GB" sz="8600" dirty="0" smtClean="0"/>
              <a:t>Blood film comments</a:t>
            </a:r>
          </a:p>
          <a:p>
            <a:r>
              <a:rPr lang="en-GB" sz="8600" dirty="0" smtClean="0"/>
              <a:t>Atypical lymphocytes noted, neutropenia confirmed, mild thrombocytopenia noted, no blast seen, please repeat in 1 weeks time. ?any recent </a:t>
            </a:r>
            <a:r>
              <a:rPr lang="en-GB" dirty="0" smtClean="0"/>
              <a:t> </a:t>
            </a:r>
            <a:r>
              <a:rPr lang="en-GB" sz="11200" dirty="0" smtClean="0"/>
              <a:t>viral illness</a:t>
            </a:r>
            <a:endParaRPr lang="en-GB" sz="1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GB" dirty="0" smtClean="0"/>
              <a:t>e aware of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r>
              <a:rPr lang="en-GB" dirty="0"/>
              <a:t>P</a:t>
            </a:r>
            <a:r>
              <a:rPr lang="en-GB" dirty="0" smtClean="0"/>
              <a:t>ersistent neutropenia	</a:t>
            </a:r>
          </a:p>
          <a:p>
            <a:r>
              <a:rPr lang="en-GB" dirty="0" smtClean="0"/>
              <a:t> </a:t>
            </a:r>
            <a:r>
              <a:rPr lang="en-GB" dirty="0"/>
              <a:t>A</a:t>
            </a:r>
            <a:r>
              <a:rPr lang="en-GB" dirty="0" smtClean="0"/>
              <a:t>naemic</a:t>
            </a:r>
          </a:p>
          <a:p>
            <a:r>
              <a:rPr lang="en-GB" dirty="0" smtClean="0"/>
              <a:t> </a:t>
            </a:r>
            <a:r>
              <a:rPr lang="en-GB" dirty="0"/>
              <a:t>B</a:t>
            </a:r>
            <a:r>
              <a:rPr lang="en-GB" dirty="0" smtClean="0"/>
              <a:t>one pains</a:t>
            </a:r>
          </a:p>
          <a:p>
            <a:r>
              <a:rPr lang="en-GB" dirty="0" smtClean="0"/>
              <a:t>Might need serial blood test and specialist review to exclude ALL?/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11480" lvl="0" indent="-342900">
              <a:spcBef>
                <a:spcPts val="700"/>
              </a:spcBef>
            </a:pPr>
            <a:r>
              <a:rPr lang="en-GB" dirty="0" smtClean="0"/>
              <a:t>                  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sz="3600" dirty="0" smtClean="0"/>
              <a:t>    Dr </a:t>
            </a:r>
            <a:r>
              <a:rPr lang="en-GB" sz="3600" dirty="0"/>
              <a:t>Amin Islam </a:t>
            </a:r>
            <a:r>
              <a:rPr lang="en-GB" sz="3600" dirty="0">
                <a:solidFill>
                  <a:prstClr val="white"/>
                </a:solidFill>
              </a:rPr>
              <a:t>MB, MRCP UK, FRCPath </a:t>
            </a:r>
            <a:r>
              <a:rPr lang="en-GB" sz="3600" dirty="0" smtClean="0">
                <a:solidFill>
                  <a:prstClr val="white"/>
                </a:solidFill>
              </a:rPr>
              <a:t>UK</a:t>
            </a:r>
          </a:p>
          <a:p>
            <a:pPr>
              <a:buNone/>
            </a:pPr>
            <a:r>
              <a:rPr lang="en-GB" dirty="0" smtClean="0"/>
              <a:t>     </a:t>
            </a: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Consultant </a:t>
            </a: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Haematologist</a:t>
            </a:r>
          </a:p>
          <a:p>
            <a:pPr>
              <a:buNone/>
            </a:pP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</a:t>
            </a: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Southend </a:t>
            </a: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Basildon and Chelmsford University hospitals </a:t>
            </a: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NHS </a:t>
            </a: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foundation Trust (ESR). </a:t>
            </a: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NHS England</a:t>
            </a: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United Kingdom.</a:t>
            </a:r>
          </a:p>
          <a:p>
            <a:pPr>
              <a:buNone/>
            </a:pPr>
            <a:r>
              <a:rPr lang="en-GB" dirty="0" smtClean="0"/>
              <a:t>   </a:t>
            </a:r>
            <a:endParaRPr lang="en-GB" dirty="0"/>
          </a:p>
          <a:p>
            <a:pPr>
              <a:buNone/>
            </a:pPr>
            <a:r>
              <a:rPr lang="en-GB" dirty="0" smtClean="0"/>
              <a:t>Private work</a:t>
            </a:r>
          </a:p>
          <a:p>
            <a:pPr>
              <a:buNone/>
            </a:pPr>
            <a:r>
              <a:rPr lang="en-GB" dirty="0" smtClean="0"/>
              <a:t>Spire </a:t>
            </a:r>
            <a:r>
              <a:rPr lang="en-GB" dirty="0"/>
              <a:t>Wellesley Hospital , </a:t>
            </a:r>
            <a:r>
              <a:rPr lang="en-GB" dirty="0" smtClean="0"/>
              <a:t>Southend </a:t>
            </a:r>
            <a:r>
              <a:rPr lang="en-GB" dirty="0"/>
              <a:t>–On-Sea </a:t>
            </a:r>
          </a:p>
          <a:p>
            <a:pPr>
              <a:buNone/>
            </a:pPr>
            <a:r>
              <a:rPr lang="en-GB" dirty="0"/>
              <a:t>Every </a:t>
            </a:r>
            <a:r>
              <a:rPr lang="en-GB" dirty="0" smtClean="0"/>
              <a:t>Friday from 1700 HRS</a:t>
            </a:r>
          </a:p>
          <a:p>
            <a:pPr>
              <a:buNone/>
            </a:pPr>
            <a:endParaRPr lang="en-GB" dirty="0"/>
          </a:p>
          <a:p>
            <a:pPr marL="68580" indent="0">
              <a:buNone/>
            </a:pPr>
            <a:r>
              <a:rPr lang="en-GB" dirty="0" smtClean="0"/>
              <a:t>                       Website :www.janaanhealth.org</a:t>
            </a:r>
          </a:p>
          <a:p>
            <a:pPr marL="68580" indent="0">
              <a:buNone/>
            </a:pPr>
            <a:r>
              <a:rPr lang="en-GB" dirty="0" smtClean="0"/>
              <a:t>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709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 smtClean="0"/>
              <a:t>Neutropaenia</a:t>
            </a:r>
            <a:endParaRPr lang="en-GB" altLang="en-US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85763" y="1484784"/>
            <a:ext cx="8455025" cy="4890616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2000" dirty="0" smtClean="0">
                <a:solidFill>
                  <a:srgbClr val="FEFDDE"/>
                </a:solidFill>
              </a:rPr>
              <a:t>Neutropenia is defined as a neutrophil count of less than 1.7 x 10</a:t>
            </a:r>
            <a:r>
              <a:rPr lang="en-GB" altLang="en-US" sz="2000" baseline="30000" dirty="0" smtClean="0">
                <a:solidFill>
                  <a:srgbClr val="FEFDDE"/>
                </a:solidFill>
              </a:rPr>
              <a:t>9</a:t>
            </a:r>
            <a:r>
              <a:rPr lang="en-GB" altLang="en-US" sz="2000" dirty="0" smtClean="0">
                <a:solidFill>
                  <a:srgbClr val="FEFDDE"/>
                </a:solidFill>
              </a:rPr>
              <a:t>/l. Please note, that the normal range for Africans/</a:t>
            </a:r>
            <a:r>
              <a:rPr lang="en-GB" altLang="en-US" sz="2000" dirty="0" err="1" smtClean="0">
                <a:solidFill>
                  <a:srgbClr val="FEFDDE"/>
                </a:solidFill>
              </a:rPr>
              <a:t>Afrocaribbeans</a:t>
            </a:r>
            <a:r>
              <a:rPr lang="en-GB" altLang="en-US" sz="2000" dirty="0" smtClean="0">
                <a:solidFill>
                  <a:srgbClr val="FEFDDE"/>
                </a:solidFill>
              </a:rPr>
              <a:t> is 1.0-7.0 x 10</a:t>
            </a:r>
            <a:r>
              <a:rPr lang="en-GB" altLang="en-US" sz="2000" baseline="30000" dirty="0" smtClean="0">
                <a:solidFill>
                  <a:srgbClr val="FEFDDE"/>
                </a:solidFill>
              </a:rPr>
              <a:t>9</a:t>
            </a:r>
            <a:r>
              <a:rPr lang="en-GB" altLang="en-US" sz="2000" dirty="0" smtClean="0">
                <a:solidFill>
                  <a:srgbClr val="FEFDDE"/>
                </a:solidFill>
              </a:rPr>
              <a:t>/l. Risk of infective complications is closely related to the depth of the neutropenia: a major increase in infections is seen with counts of &lt;0.5 x 10</a:t>
            </a:r>
            <a:r>
              <a:rPr lang="en-GB" altLang="en-US" sz="2000" baseline="30000" dirty="0" smtClean="0">
                <a:solidFill>
                  <a:srgbClr val="FEFDDE"/>
                </a:solidFill>
              </a:rPr>
              <a:t>9</a:t>
            </a:r>
            <a:r>
              <a:rPr lang="en-GB" altLang="en-US" sz="2000" dirty="0" smtClean="0">
                <a:solidFill>
                  <a:srgbClr val="FEFDDE"/>
                </a:solidFill>
              </a:rPr>
              <a:t>/l while some increased risk of infection is seen with counts of 0.5-1 x 10</a:t>
            </a:r>
            <a:r>
              <a:rPr lang="en-GB" altLang="en-US" sz="2000" baseline="30000" dirty="0" smtClean="0">
                <a:solidFill>
                  <a:srgbClr val="FEFDDE"/>
                </a:solidFill>
              </a:rPr>
              <a:t>9</a:t>
            </a:r>
            <a:r>
              <a:rPr lang="en-GB" altLang="en-US" sz="2000" dirty="0" smtClean="0">
                <a:solidFill>
                  <a:srgbClr val="FEFDDE"/>
                </a:solidFill>
              </a:rPr>
              <a:t>/l. </a:t>
            </a: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2000" dirty="0" smtClean="0">
                <a:solidFill>
                  <a:srgbClr val="FEFDDE"/>
                </a:solidFill>
              </a:rPr>
              <a:t>Causes of neutropenia include viral infection, sepsis, drugs, autoimmune disorders and bone marrow failure due to aplasia, malignant infiltration or B12 / folate deficiency.</a:t>
            </a: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2000" b="1" dirty="0" smtClean="0">
                <a:solidFill>
                  <a:srgbClr val="FEFDDE"/>
                </a:solidFill>
              </a:rPr>
              <a:t>The following should be referred urgently for outpatient assessment</a:t>
            </a:r>
            <a:r>
              <a:rPr lang="en-GB" altLang="en-US" sz="2000" dirty="0" smtClean="0">
                <a:solidFill>
                  <a:srgbClr val="FEFDDE"/>
                </a:solidFill>
              </a:rPr>
              <a:t>:</a:t>
            </a: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2000" dirty="0" smtClean="0">
                <a:solidFill>
                  <a:srgbClr val="FEFDDE"/>
                </a:solidFill>
              </a:rPr>
              <a:t> Neutrophil count &lt; 1 x 10</a:t>
            </a:r>
            <a:r>
              <a:rPr lang="en-GB" altLang="en-US" sz="2000" baseline="30000" dirty="0" smtClean="0">
                <a:solidFill>
                  <a:srgbClr val="FEFDDE"/>
                </a:solidFill>
              </a:rPr>
              <a:t>9</a:t>
            </a:r>
            <a:r>
              <a:rPr lang="en-GB" altLang="en-US" sz="2000" dirty="0" smtClean="0">
                <a:solidFill>
                  <a:srgbClr val="FEFDDE"/>
                </a:solidFill>
              </a:rPr>
              <a:t>/l; </a:t>
            </a: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2000" dirty="0" smtClean="0">
                <a:solidFill>
                  <a:srgbClr val="FEFDDE"/>
                </a:solidFill>
              </a:rPr>
              <a:t> Neutropenia in association with: other </a:t>
            </a:r>
            <a:r>
              <a:rPr lang="en-GB" altLang="en-US" sz="2000" dirty="0" err="1" smtClean="0">
                <a:solidFill>
                  <a:srgbClr val="FEFDDE"/>
                </a:solidFill>
              </a:rPr>
              <a:t>cytopenia</a:t>
            </a:r>
            <a:r>
              <a:rPr lang="en-GB" altLang="en-US" sz="2000" dirty="0" smtClean="0">
                <a:solidFill>
                  <a:srgbClr val="FEFDDE"/>
                </a:solidFill>
              </a:rPr>
              <a:t> (</a:t>
            </a:r>
            <a:r>
              <a:rPr lang="en-GB" altLang="en-US" sz="2000" dirty="0" err="1" smtClean="0">
                <a:solidFill>
                  <a:srgbClr val="FEFDDE"/>
                </a:solidFill>
              </a:rPr>
              <a:t>Hb</a:t>
            </a:r>
            <a:r>
              <a:rPr lang="en-GB" altLang="en-US" sz="2000" dirty="0" smtClean="0">
                <a:solidFill>
                  <a:srgbClr val="FEFDDE"/>
                </a:solidFill>
              </a:rPr>
              <a:t> &lt; 10g/dl, Platelets &lt; 50 x 10</a:t>
            </a:r>
            <a:r>
              <a:rPr lang="en-GB" altLang="en-US" sz="2000" baseline="30000" dirty="0" smtClean="0">
                <a:solidFill>
                  <a:srgbClr val="FEFDDE"/>
                </a:solidFill>
              </a:rPr>
              <a:t>9</a:t>
            </a:r>
            <a:r>
              <a:rPr lang="en-GB" altLang="en-US" sz="2000" dirty="0" smtClean="0">
                <a:solidFill>
                  <a:srgbClr val="FEFDDE"/>
                </a:solidFill>
              </a:rPr>
              <a:t>/l) </a:t>
            </a: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2000" dirty="0" smtClean="0">
                <a:solidFill>
                  <a:srgbClr val="FEFDDE"/>
                </a:solidFill>
              </a:rPr>
              <a:t>lymphadenopathy; </a:t>
            </a: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2000" dirty="0" smtClean="0">
                <a:solidFill>
                  <a:srgbClr val="FEFDDE"/>
                </a:solidFill>
              </a:rPr>
              <a:t>splenomegaly</a:t>
            </a: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8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800" dirty="0" smtClean="0">
              <a:solidFill>
                <a:srgbClr val="FEFDDE"/>
              </a:solidFill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-1"/>
            <a:ext cx="9144000" cy="669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888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</a:t>
            </a:r>
            <a:r>
              <a:rPr lang="en-GB" dirty="0"/>
              <a:t>D</a:t>
            </a:r>
            <a:r>
              <a:rPr lang="en-GB" dirty="0" smtClean="0"/>
              <a:t>iscussion 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73 yrs old</a:t>
            </a:r>
          </a:p>
          <a:p>
            <a:r>
              <a:rPr lang="en-GB" dirty="0" smtClean="0"/>
              <a:t>Type 2 DM</a:t>
            </a:r>
          </a:p>
          <a:p>
            <a:r>
              <a:rPr lang="en-GB" dirty="0" smtClean="0"/>
              <a:t>HTN</a:t>
            </a:r>
          </a:p>
          <a:p>
            <a:r>
              <a:rPr lang="en-GB" dirty="0" smtClean="0"/>
              <a:t>HB 100, MCV 90 , </a:t>
            </a:r>
            <a:r>
              <a:rPr lang="en-GB" dirty="0" err="1" smtClean="0"/>
              <a:t>wcc</a:t>
            </a:r>
            <a:r>
              <a:rPr lang="en-GB" dirty="0" smtClean="0"/>
              <a:t> 5.9 PLT 150</a:t>
            </a:r>
          </a:p>
          <a:p>
            <a:r>
              <a:rPr lang="en-GB" dirty="0" err="1" smtClean="0"/>
              <a:t>Creatinine</a:t>
            </a:r>
            <a:r>
              <a:rPr lang="en-GB" dirty="0" smtClean="0"/>
              <a:t> 140, urea 10.0</a:t>
            </a:r>
          </a:p>
          <a:p>
            <a:r>
              <a:rPr lang="en-GB" dirty="0" smtClean="0"/>
              <a:t>LFTs normal</a:t>
            </a:r>
          </a:p>
          <a:p>
            <a:r>
              <a:rPr lang="en-GB" dirty="0" smtClean="0"/>
              <a:t>Bones profiles normal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line of test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Blood film, normochromic anaemia with mild age related dysplasia noted, </a:t>
            </a:r>
            <a:r>
              <a:rPr lang="en-GB" dirty="0" err="1" smtClean="0"/>
              <a:t>anisopoikilocytosis</a:t>
            </a:r>
            <a:endParaRPr lang="en-GB" dirty="0" smtClean="0"/>
          </a:p>
          <a:p>
            <a:r>
              <a:rPr lang="en-GB" dirty="0" smtClean="0"/>
              <a:t>B12-normal , </a:t>
            </a:r>
            <a:r>
              <a:rPr lang="en-GB" dirty="0" err="1" smtClean="0"/>
              <a:t>folate</a:t>
            </a:r>
            <a:r>
              <a:rPr lang="en-GB" dirty="0" smtClean="0"/>
              <a:t>- normal, </a:t>
            </a:r>
            <a:r>
              <a:rPr lang="en-GB" dirty="0" err="1" smtClean="0"/>
              <a:t>ferritn</a:t>
            </a:r>
            <a:r>
              <a:rPr lang="en-GB" dirty="0" smtClean="0"/>
              <a:t>- normal</a:t>
            </a:r>
          </a:p>
          <a:p>
            <a:r>
              <a:rPr lang="en-GB" dirty="0" smtClean="0"/>
              <a:t>Protein EP normal pattern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Anaemia of chronic disease  (ACD)</a:t>
            </a:r>
          </a:p>
          <a:p>
            <a:r>
              <a:rPr lang="en-GB" dirty="0" smtClean="0"/>
              <a:t>Management</a:t>
            </a:r>
          </a:p>
          <a:p>
            <a:r>
              <a:rPr lang="en-GB" dirty="0" smtClean="0"/>
              <a:t>Watch and wait </a:t>
            </a:r>
          </a:p>
          <a:p>
            <a:r>
              <a:rPr lang="en-GB" dirty="0" smtClean="0"/>
              <a:t>If symptomatic  TRIAL OF EPO ?</a:t>
            </a:r>
          </a:p>
          <a:p>
            <a:r>
              <a:rPr lang="en-GB" dirty="0" smtClean="0"/>
              <a:t>Usually EPREX for patient HB&lt;95</a:t>
            </a:r>
          </a:p>
          <a:p>
            <a:r>
              <a:rPr lang="en-GB" dirty="0" smtClean="0"/>
              <a:t>Epoietin works best when serum ferritin is 200-400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</a:t>
            </a:r>
            <a:r>
              <a:rPr lang="en-GB" dirty="0"/>
              <a:t>D</a:t>
            </a:r>
            <a:r>
              <a:rPr lang="en-GB" dirty="0" smtClean="0"/>
              <a:t>iscussion 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30 Years  old</a:t>
            </a:r>
          </a:p>
          <a:p>
            <a:r>
              <a:rPr lang="en-GB" dirty="0" smtClean="0"/>
              <a:t>Caribbean lady</a:t>
            </a:r>
          </a:p>
          <a:p>
            <a:r>
              <a:rPr lang="en-GB" dirty="0" smtClean="0"/>
              <a:t>Routine blood test after complaining of tiredness</a:t>
            </a:r>
          </a:p>
          <a:p>
            <a:r>
              <a:rPr lang="en-GB" dirty="0" smtClean="0"/>
              <a:t>HB 110, WCC 6.8 PLT 340, MCV 60</a:t>
            </a:r>
          </a:p>
          <a:p>
            <a:r>
              <a:rPr lang="en-GB" dirty="0" smtClean="0"/>
              <a:t>UES LFTs Bones profiles NAD</a:t>
            </a:r>
          </a:p>
          <a:p>
            <a:r>
              <a:rPr lang="en-GB" dirty="0" smtClean="0"/>
              <a:t>Blood film : microcytic hypochromic. Nil else</a:t>
            </a:r>
          </a:p>
          <a:p>
            <a:r>
              <a:rPr lang="en-GB" dirty="0" smtClean="0"/>
              <a:t>Advised by lab please check haematinics/ferritin if normal then consider checking </a:t>
            </a:r>
            <a:r>
              <a:rPr lang="en-GB" dirty="0" err="1" smtClean="0"/>
              <a:t>haemoglobinopathies</a:t>
            </a:r>
            <a:r>
              <a:rPr lang="en-GB" dirty="0" smtClean="0"/>
              <a:t> HB EP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45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tests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HBE normal pattern</a:t>
            </a:r>
          </a:p>
          <a:p>
            <a:r>
              <a:rPr lang="en-GB" dirty="0" smtClean="0"/>
              <a:t>Normal A2 , A and </a:t>
            </a:r>
            <a:r>
              <a:rPr lang="en-GB" dirty="0" err="1" smtClean="0"/>
              <a:t>hbf</a:t>
            </a:r>
            <a:r>
              <a:rPr lang="en-GB" dirty="0" smtClean="0"/>
              <a:t>  1%</a:t>
            </a:r>
          </a:p>
          <a:p>
            <a:r>
              <a:rPr lang="en-GB" dirty="0" smtClean="0"/>
              <a:t>Please consider </a:t>
            </a:r>
            <a:r>
              <a:rPr lang="en-GB" dirty="0" err="1" smtClean="0"/>
              <a:t>alfa</a:t>
            </a:r>
            <a:r>
              <a:rPr lang="en-GB" dirty="0" smtClean="0"/>
              <a:t> thalassemia advised from lab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45024"/>
            <a:ext cx="3474199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0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Alfa beta thalassemia carriers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Southeast Asia: thalassemia trait in 1-30% of the population, up to 40% genetic carriers</a:t>
            </a:r>
          </a:p>
          <a:p>
            <a:r>
              <a:rPr lang="en-GB" dirty="0"/>
              <a:t>Sub-Saharan Africa: thalassemia trait in 0% of the population, up to 50% genetic carriers</a:t>
            </a:r>
          </a:p>
          <a:p>
            <a:r>
              <a:rPr lang="en-GB" dirty="0"/>
              <a:t>Western Pacific: thalassemia trait in 0% of the population, up to 60% genetic carriers</a:t>
            </a:r>
          </a:p>
          <a:p>
            <a:r>
              <a:rPr lang="en-GB" dirty="0"/>
              <a:t>Eastern Mediterranean: thalassemia trait in 0-2% of the population, up to 60% genetic carriers</a:t>
            </a:r>
          </a:p>
          <a:p>
            <a:r>
              <a:rPr lang="en-GB" dirty="0"/>
              <a:t>America: thalassemia trait in 0-5% of the population, up to 40% genetic carriers</a:t>
            </a:r>
          </a:p>
          <a:p>
            <a:r>
              <a:rPr lang="en-GB" dirty="0"/>
              <a:t>Europe: thalassemia trait in 1-2% of the population, up to 12% genetic carriers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46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</a:t>
            </a:r>
            <a:r>
              <a:rPr lang="en-GB" dirty="0"/>
              <a:t>D</a:t>
            </a:r>
            <a:r>
              <a:rPr lang="en-GB" dirty="0" smtClean="0"/>
              <a:t>iscussion 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80 years old man</a:t>
            </a:r>
          </a:p>
          <a:p>
            <a:r>
              <a:rPr lang="en-GB" dirty="0" smtClean="0"/>
              <a:t>H/O some non specific weight loss </a:t>
            </a:r>
          </a:p>
          <a:p>
            <a:r>
              <a:rPr lang="en-GB" dirty="0" smtClean="0"/>
              <a:t>Recurrent infection</a:t>
            </a:r>
          </a:p>
          <a:p>
            <a:r>
              <a:rPr lang="en-GB" dirty="0" smtClean="0"/>
              <a:t>HB 10, </a:t>
            </a:r>
            <a:r>
              <a:rPr lang="en-GB" dirty="0" smtClean="0">
                <a:solidFill>
                  <a:srgbClr val="FF0000"/>
                </a:solidFill>
              </a:rPr>
              <a:t>WCC 60 </a:t>
            </a:r>
            <a:r>
              <a:rPr lang="en-GB" dirty="0" smtClean="0"/>
              <a:t>Neutrophils 4.0 </a:t>
            </a:r>
            <a:r>
              <a:rPr lang="en-GB" b="1" dirty="0" smtClean="0">
                <a:solidFill>
                  <a:srgbClr val="FF0000"/>
                </a:solidFill>
              </a:rPr>
              <a:t>Lymph 50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FF0000"/>
                </a:solidFill>
              </a:rPr>
              <a:t>PLT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0000"/>
                </a:solidFill>
              </a:rPr>
              <a:t>45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Blood film</a:t>
            </a:r>
          </a:p>
          <a:p>
            <a:r>
              <a:rPr lang="en-GB" dirty="0" smtClean="0"/>
              <a:t>Smear cells and plentiful of mature lymphocytes with occasional pro lymphocytes</a:t>
            </a:r>
          </a:p>
          <a:p>
            <a:r>
              <a:rPr lang="en-GB" dirty="0" smtClean="0"/>
              <a:t>Suggestive of CLL/LPD</a:t>
            </a:r>
          </a:p>
          <a:p>
            <a:r>
              <a:rPr lang="en-GB" dirty="0" smtClean="0"/>
              <a:t>Urgent haematology referral advise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3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CLL blood film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12776"/>
            <a:ext cx="7772400" cy="494278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3"/>
            <a:ext cx="841304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8715431" cy="65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45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 update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GB" dirty="0" smtClean="0"/>
              <a:t>             The Saxon Hall</a:t>
            </a:r>
          </a:p>
          <a:p>
            <a:pPr marL="68580" indent="0">
              <a:buNone/>
            </a:pPr>
            <a:r>
              <a:rPr lang="en-GB" dirty="0" smtClean="0"/>
              <a:t>             Southend –ON-Sea</a:t>
            </a:r>
          </a:p>
          <a:p>
            <a:pPr marL="68580" indent="0">
              <a:buNone/>
            </a:pPr>
            <a:r>
              <a:rPr lang="en-GB" dirty="0" smtClean="0"/>
              <a:t>      </a:t>
            </a:r>
          </a:p>
          <a:p>
            <a:pPr marL="68580" indent="0">
              <a:buNone/>
            </a:pPr>
            <a:r>
              <a:rPr lang="en-GB" dirty="0" smtClean="0"/>
              <a:t>             4</a:t>
            </a:r>
            <a:r>
              <a:rPr lang="en-GB" baseline="30000" dirty="0" smtClean="0"/>
              <a:t>th</a:t>
            </a:r>
            <a:r>
              <a:rPr lang="en-GB" dirty="0" smtClean="0"/>
              <a:t> February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37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Referred to haematology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Blood test repeat in 2 weeks</a:t>
            </a:r>
          </a:p>
          <a:p>
            <a:r>
              <a:rPr lang="en-GB" dirty="0" smtClean="0"/>
              <a:t>HB 100, WCC 120 </a:t>
            </a:r>
            <a:r>
              <a:rPr lang="en-GB" dirty="0" err="1" smtClean="0"/>
              <a:t>Neut</a:t>
            </a:r>
            <a:r>
              <a:rPr lang="en-GB" dirty="0" smtClean="0"/>
              <a:t> 1.0 lymphocytes 110, film consistent with CLL/LPD</a:t>
            </a:r>
          </a:p>
          <a:p>
            <a:r>
              <a:rPr lang="en-GB" dirty="0" smtClean="0"/>
              <a:t>Flow </a:t>
            </a:r>
            <a:r>
              <a:rPr lang="en-GB" dirty="0" err="1" smtClean="0"/>
              <a:t>cytometry</a:t>
            </a:r>
            <a:r>
              <a:rPr lang="en-GB" dirty="0" smtClean="0"/>
              <a:t> CLL 5/5 Marsden score</a:t>
            </a:r>
          </a:p>
          <a:p>
            <a:r>
              <a:rPr lang="en-GB" dirty="0" smtClean="0"/>
              <a:t>BMAT 80 % infiltration</a:t>
            </a:r>
          </a:p>
          <a:p>
            <a:r>
              <a:rPr lang="en-GB" dirty="0" smtClean="0"/>
              <a:t>Low </a:t>
            </a:r>
            <a:r>
              <a:rPr lang="en-GB" dirty="0" err="1" smtClean="0"/>
              <a:t>immunoglobulins</a:t>
            </a:r>
            <a:endParaRPr lang="en-GB" dirty="0" smtClean="0"/>
          </a:p>
          <a:p>
            <a:r>
              <a:rPr lang="en-GB" dirty="0" smtClean="0"/>
              <a:t>Cytogenetic 11q ,17P deletion</a:t>
            </a:r>
          </a:p>
          <a:p>
            <a:r>
              <a:rPr lang="en-GB" dirty="0" smtClean="0"/>
              <a:t>Patient started on </a:t>
            </a:r>
            <a:r>
              <a:rPr lang="en-GB" dirty="0" err="1" smtClean="0"/>
              <a:t>Ibrutinb</a:t>
            </a:r>
            <a:r>
              <a:rPr lang="en-GB" dirty="0" smtClean="0"/>
              <a:t> (BTKI)</a:t>
            </a:r>
          </a:p>
        </p:txBody>
      </p:sp>
    </p:spTree>
    <p:extLst>
      <p:ext uri="{BB962C8B-B14F-4D97-AF65-F5344CB8AC3E}">
        <p14:creationId xmlns:p14="http://schemas.microsoft.com/office/powerpoint/2010/main" val="201121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ctrTitle" idx="4294967295"/>
          </p:nvPr>
        </p:nvSpPr>
        <p:spPr>
          <a:xfrm>
            <a:off x="0" y="160338"/>
            <a:ext cx="7772400" cy="1470025"/>
          </a:xfrm>
        </p:spPr>
        <p:txBody>
          <a:bodyPr/>
          <a:lstStyle/>
          <a:p>
            <a:r>
              <a:rPr lang="en-GB" altLang="en-US" smtClean="0"/>
              <a:t>Chronic Lymphocytic Leukaemia</a:t>
            </a:r>
          </a:p>
        </p:txBody>
      </p:sp>
      <p:pic>
        <p:nvPicPr>
          <p:cNvPr id="419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216025"/>
            <a:ext cx="7573962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9" name="Group 2"/>
          <p:cNvGrpSpPr>
            <a:grpSpLocks/>
          </p:cNvGrpSpPr>
          <p:nvPr/>
        </p:nvGrpSpPr>
        <p:grpSpPr bwMode="auto">
          <a:xfrm>
            <a:off x="0" y="0"/>
            <a:ext cx="9144000" cy="769938"/>
            <a:chOff x="0" y="832"/>
            <a:chExt cx="5760" cy="485"/>
          </a:xfrm>
        </p:grpSpPr>
        <p:sp>
          <p:nvSpPr>
            <p:cNvPr id="41990" name="Rectangle 3"/>
            <p:cNvSpPr>
              <a:spLocks noChangeArrowheads="1"/>
            </p:cNvSpPr>
            <p:nvPr/>
          </p:nvSpPr>
          <p:spPr bwMode="auto">
            <a:xfrm>
              <a:off x="0" y="832"/>
              <a:ext cx="5760" cy="42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GB" altLang="en-US"/>
            </a:p>
          </p:txBody>
        </p:sp>
        <p:sp>
          <p:nvSpPr>
            <p:cNvPr id="41991" name="Text Box 4"/>
            <p:cNvSpPr txBox="1">
              <a:spLocks noChangeArrowheads="1"/>
            </p:cNvSpPr>
            <p:nvPr/>
          </p:nvSpPr>
          <p:spPr bwMode="auto">
            <a:xfrm>
              <a:off x="57" y="890"/>
              <a:ext cx="170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EFDDE"/>
                  </a:solidFill>
                  <a:latin typeface="Arial" charset="0"/>
                </a:defRPr>
              </a:lvl1pPr>
              <a:lvl2pPr>
                <a:defRPr sz="2200">
                  <a:solidFill>
                    <a:srgbClr val="FEFDDE"/>
                  </a:solidFill>
                  <a:latin typeface="Arial" charset="0"/>
                </a:defRPr>
              </a:lvl2pPr>
              <a:lvl3pPr>
                <a:defRPr sz="2000">
                  <a:solidFill>
                    <a:srgbClr val="FEFDDE"/>
                  </a:solidFill>
                  <a:latin typeface="Arial" charset="0"/>
                </a:defRPr>
              </a:lvl3pPr>
              <a:lvl4pPr>
                <a:defRPr>
                  <a:solidFill>
                    <a:srgbClr val="FEFDDE"/>
                  </a:solidFill>
                  <a:latin typeface="Arial" charset="0"/>
                </a:defRPr>
              </a:lvl4pPr>
              <a:lvl5pPr>
                <a:defRPr sz="1600">
                  <a:solidFill>
                    <a:srgbClr val="FEFDDE"/>
                  </a:solidFill>
                  <a:latin typeface="Arial" charset="0"/>
                </a:defRPr>
              </a:lvl5pPr>
              <a:lvl6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6pPr>
              <a:lvl7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7pPr>
              <a:lvl8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8pPr>
              <a:lvl9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en-US" sz="2000" dirty="0" smtClean="0">
                  <a:solidFill>
                    <a:schemeClr val="tx1"/>
                  </a:solidFill>
                </a:rPr>
                <a:t>-</a:t>
              </a:r>
              <a:endParaRPr lang="en-GB" altLang="en-US" sz="1800" dirty="0">
                <a:solidFill>
                  <a:schemeClr val="tx1"/>
                </a:solidFill>
              </a:endParaRPr>
            </a:p>
            <a:p>
              <a:pPr eaLnBrk="1" hangingPunct="1"/>
              <a:endParaRPr lang="en-US" altLang="en-US" sz="1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22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Patients </a:t>
            </a:r>
            <a:r>
              <a:rPr lang="en-GB" dirty="0"/>
              <a:t>B</a:t>
            </a:r>
            <a:r>
              <a:rPr lang="en-GB" dirty="0" smtClean="0"/>
              <a:t>ased Discussion 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67 Years old</a:t>
            </a:r>
          </a:p>
          <a:p>
            <a:r>
              <a:rPr lang="en-GB" dirty="0" smtClean="0"/>
              <a:t>Routine blood test for diabetic check up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HB 150 WCC 23, </a:t>
            </a:r>
            <a:r>
              <a:rPr lang="en-GB" dirty="0" err="1" smtClean="0">
                <a:solidFill>
                  <a:srgbClr val="FF0000"/>
                </a:solidFill>
              </a:rPr>
              <a:t>neut</a:t>
            </a:r>
            <a:r>
              <a:rPr lang="en-GB" dirty="0" smtClean="0">
                <a:solidFill>
                  <a:srgbClr val="FF0000"/>
                </a:solidFill>
              </a:rPr>
              <a:t> 6, Lymphocytes 18, PLT 345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Blood film? Smear cells and atypical lymphocytes with </a:t>
            </a:r>
            <a:r>
              <a:rPr lang="en-GB" dirty="0" err="1" smtClean="0">
                <a:solidFill>
                  <a:srgbClr val="FF0000"/>
                </a:solidFill>
              </a:rPr>
              <a:t>clefted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neucleoli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? LPD/CLL</a:t>
            </a:r>
          </a:p>
          <a:p>
            <a:r>
              <a:rPr lang="en-GB" dirty="0" err="1" smtClean="0"/>
              <a:t>Biochem</a:t>
            </a:r>
            <a:r>
              <a:rPr lang="en-GB" dirty="0" smtClean="0"/>
              <a:t> : Normal</a:t>
            </a:r>
          </a:p>
          <a:p>
            <a:r>
              <a:rPr lang="en-GB" dirty="0" smtClean="0"/>
              <a:t>Advised , consider haematology referral if appropriate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884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932824"/>
          </a:xfrm>
        </p:spPr>
        <p:txBody>
          <a:bodyPr/>
          <a:lstStyle/>
          <a:p>
            <a:r>
              <a:rPr lang="en-GB" dirty="0" smtClean="0"/>
              <a:t>Follicular lymphoma cells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8" y="836712"/>
            <a:ext cx="790647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57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Haem review 2 weeks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Flow confirmed </a:t>
            </a:r>
          </a:p>
          <a:p>
            <a:r>
              <a:rPr lang="en-GB" dirty="0" smtClean="0"/>
              <a:t>Follicular NHL</a:t>
            </a:r>
          </a:p>
          <a:p>
            <a:r>
              <a:rPr lang="en-GB" dirty="0" smtClean="0"/>
              <a:t>CT left </a:t>
            </a:r>
            <a:r>
              <a:rPr lang="en-GB" dirty="0" err="1" smtClean="0"/>
              <a:t>paratracheal</a:t>
            </a:r>
            <a:r>
              <a:rPr lang="en-GB" dirty="0" smtClean="0"/>
              <a:t> </a:t>
            </a:r>
            <a:r>
              <a:rPr lang="en-GB" dirty="0" err="1" smtClean="0"/>
              <a:t>lymphnode</a:t>
            </a:r>
            <a:endParaRPr lang="en-GB" dirty="0" smtClean="0"/>
          </a:p>
          <a:p>
            <a:r>
              <a:rPr lang="en-GB" dirty="0" smtClean="0"/>
              <a:t>Bone marrow :NAD</a:t>
            </a:r>
          </a:p>
          <a:p>
            <a:r>
              <a:rPr lang="en-GB" dirty="0" smtClean="0"/>
              <a:t>Bloods normal LDH :Normal</a:t>
            </a:r>
          </a:p>
          <a:p>
            <a:r>
              <a:rPr lang="en-GB" dirty="0" smtClean="0"/>
              <a:t>Stage 1 A F NHL</a:t>
            </a:r>
          </a:p>
          <a:p>
            <a:r>
              <a:rPr lang="en-GB" dirty="0" smtClean="0"/>
              <a:t>Treated with 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7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95274" y="116632"/>
            <a:ext cx="7949134" cy="1593105"/>
          </a:xfrm>
        </p:spPr>
        <p:txBody>
          <a:bodyPr/>
          <a:lstStyle/>
          <a:p>
            <a:r>
              <a:rPr lang="en-GB" altLang="en-US" dirty="0" smtClean="0"/>
              <a:t>CLL and Low Grade Lymphoma –discharge advise</a:t>
            </a:r>
            <a:br>
              <a:rPr lang="en-GB" altLang="en-US" dirty="0" smtClean="0"/>
            </a:br>
            <a:r>
              <a:rPr lang="en-GB" altLang="en-US" dirty="0" smtClean="0"/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92124" y="1916832"/>
            <a:ext cx="8455025" cy="4795837"/>
          </a:xfrm>
        </p:spPr>
        <p:txBody>
          <a:bodyPr/>
          <a:lstStyle/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dirty="0" smtClean="0">
              <a:solidFill>
                <a:srgbClr val="FEFDDE"/>
              </a:solidFill>
            </a:endParaRPr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 flipV="1">
            <a:off x="0" y="1694154"/>
            <a:ext cx="9144000" cy="45719"/>
            <a:chOff x="0" y="832"/>
            <a:chExt cx="5760" cy="422"/>
          </a:xfrm>
        </p:grpSpPr>
        <p:sp>
          <p:nvSpPr>
            <p:cNvPr id="9222" name="Rectangle 5"/>
            <p:cNvSpPr>
              <a:spLocks noChangeArrowheads="1"/>
            </p:cNvSpPr>
            <p:nvPr/>
          </p:nvSpPr>
          <p:spPr bwMode="auto">
            <a:xfrm>
              <a:off x="0" y="832"/>
              <a:ext cx="5760" cy="42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en-US"/>
            </a:p>
          </p:txBody>
        </p:sp>
        <p:sp>
          <p:nvSpPr>
            <p:cNvPr id="9223" name="Text Box 6"/>
            <p:cNvSpPr txBox="1">
              <a:spLocks noChangeArrowheads="1"/>
            </p:cNvSpPr>
            <p:nvPr/>
          </p:nvSpPr>
          <p:spPr bwMode="auto">
            <a:xfrm>
              <a:off x="57" y="89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295275" y="1709738"/>
            <a:ext cx="884872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b="1" dirty="0"/>
              <a:t>Monitor FBC annually</a:t>
            </a:r>
          </a:p>
          <a:p>
            <a:r>
              <a:rPr lang="en-GB" altLang="en-US" b="1" dirty="0"/>
              <a:t>Reasons to re-refer:</a:t>
            </a:r>
          </a:p>
          <a:p>
            <a:r>
              <a:rPr lang="en-GB" altLang="en-US" dirty="0"/>
              <a:t>• Lymphocyte count rising rapidly (typically doubling within 6 months)</a:t>
            </a:r>
          </a:p>
          <a:p>
            <a:r>
              <a:rPr lang="en-GB" altLang="en-US" dirty="0"/>
              <a:t>• Lymphocyte </a:t>
            </a:r>
            <a:r>
              <a:rPr lang="en-GB" altLang="en-US" dirty="0" err="1"/>
              <a:t>cont</a:t>
            </a:r>
            <a:r>
              <a:rPr lang="en-GB" altLang="en-US" dirty="0"/>
              <a:t> rising above 100 10</a:t>
            </a:r>
            <a:r>
              <a:rPr lang="en-GB" altLang="en-US" baseline="30000" dirty="0"/>
              <a:t>9</a:t>
            </a:r>
            <a:r>
              <a:rPr lang="en-GB" altLang="en-US" dirty="0"/>
              <a:t>/l</a:t>
            </a:r>
          </a:p>
          <a:p>
            <a:r>
              <a:rPr lang="en-GB" altLang="en-US" dirty="0"/>
              <a:t>• Developing a significant </a:t>
            </a:r>
            <a:r>
              <a:rPr lang="en-GB" altLang="en-US" dirty="0" err="1"/>
              <a:t>cytopenia</a:t>
            </a:r>
            <a:r>
              <a:rPr lang="en-GB" altLang="en-US" dirty="0"/>
              <a:t> (for instance):</a:t>
            </a:r>
          </a:p>
          <a:p>
            <a:r>
              <a:rPr lang="en-GB" altLang="en-US" dirty="0" err="1"/>
              <a:t>Hb</a:t>
            </a:r>
            <a:r>
              <a:rPr lang="en-GB" altLang="en-US" dirty="0"/>
              <a:t> dropping below 10 g/dl; Neutrophils &lt;1.5 x 10</a:t>
            </a:r>
            <a:r>
              <a:rPr lang="en-GB" altLang="en-US" baseline="30000" dirty="0"/>
              <a:t>9</a:t>
            </a:r>
            <a:r>
              <a:rPr lang="en-GB" altLang="en-US" dirty="0"/>
              <a:t>/l; Platelets &lt; 80 x10</a:t>
            </a:r>
            <a:r>
              <a:rPr lang="en-GB" altLang="en-US" baseline="30000" dirty="0"/>
              <a:t>9</a:t>
            </a:r>
            <a:r>
              <a:rPr lang="en-GB" altLang="en-US" dirty="0"/>
              <a:t>/l</a:t>
            </a:r>
          </a:p>
          <a:p>
            <a:r>
              <a:rPr lang="en-GB" altLang="en-US" dirty="0"/>
              <a:t>• Developing significant ‘B’ symptoms</a:t>
            </a:r>
          </a:p>
          <a:p>
            <a:r>
              <a:rPr lang="en-GB" altLang="en-US" dirty="0"/>
              <a:t>	Weight loss unexplained (Greater than 3kg in 3 months)</a:t>
            </a:r>
          </a:p>
          <a:p>
            <a:r>
              <a:rPr lang="en-GB" altLang="en-US" dirty="0"/>
              <a:t>	Drenching night sweats</a:t>
            </a:r>
          </a:p>
          <a:p>
            <a:r>
              <a:rPr lang="en-GB" altLang="en-US" dirty="0"/>
              <a:t>	PUO (documented)</a:t>
            </a:r>
          </a:p>
          <a:p>
            <a:r>
              <a:rPr lang="en-GB" altLang="en-US" dirty="0"/>
              <a:t>Recurrent infections</a:t>
            </a:r>
          </a:p>
          <a:p>
            <a:r>
              <a:rPr lang="en-GB" altLang="en-US" dirty="0"/>
              <a:t>• Clinical Examination:</a:t>
            </a:r>
          </a:p>
          <a:p>
            <a:r>
              <a:rPr lang="en-GB" altLang="en-US" dirty="0"/>
              <a:t>Lymph nodes alone or in groups (&gt;5 cm </a:t>
            </a:r>
            <a:r>
              <a:rPr lang="en-GB" altLang="en-US" dirty="0" err="1"/>
              <a:t>diam</a:t>
            </a:r>
            <a:r>
              <a:rPr lang="en-GB" altLang="en-US" dirty="0"/>
              <a:t>)</a:t>
            </a:r>
          </a:p>
          <a:p>
            <a:r>
              <a:rPr lang="en-GB" altLang="en-US" dirty="0"/>
              <a:t>Developing ”bulky'' disease:</a:t>
            </a:r>
          </a:p>
          <a:p>
            <a:r>
              <a:rPr lang="en-GB" altLang="en-US" dirty="0"/>
              <a:t>Bone lesions</a:t>
            </a:r>
          </a:p>
          <a:p>
            <a:r>
              <a:rPr lang="en-GB" altLang="en-US" dirty="0"/>
              <a:t>Renal impairment; Pleural effusion if new; Hepatomegaly/Jaundice</a:t>
            </a:r>
          </a:p>
        </p:txBody>
      </p:sp>
    </p:spTree>
    <p:extLst>
      <p:ext uri="{BB962C8B-B14F-4D97-AF65-F5344CB8AC3E}">
        <p14:creationId xmlns:p14="http://schemas.microsoft.com/office/powerpoint/2010/main" val="41818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r>
              <a:rPr lang="en-GB" dirty="0" smtClean="0"/>
              <a:t>Patient Based Discussion 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5 YRS OLD CHILD</a:t>
            </a:r>
          </a:p>
          <a:p>
            <a:r>
              <a:rPr lang="en-GB" dirty="0" smtClean="0"/>
              <a:t>FLUE LIKE ILLNESS</a:t>
            </a:r>
          </a:p>
          <a:p>
            <a:r>
              <a:rPr lang="en-GB" dirty="0" smtClean="0"/>
              <a:t>Petechial rash in legs /arms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HB 150, WCC 6.0, </a:t>
            </a:r>
            <a:r>
              <a:rPr lang="en-GB" dirty="0" err="1" smtClean="0">
                <a:solidFill>
                  <a:srgbClr val="FF0000"/>
                </a:solidFill>
              </a:rPr>
              <a:t>Neut</a:t>
            </a:r>
            <a:r>
              <a:rPr lang="en-GB" dirty="0" smtClean="0">
                <a:solidFill>
                  <a:srgbClr val="FF0000"/>
                </a:solidFill>
              </a:rPr>
              <a:t> 1.0, </a:t>
            </a:r>
            <a:r>
              <a:rPr lang="en-GB" dirty="0" err="1" smtClean="0">
                <a:solidFill>
                  <a:srgbClr val="FF0000"/>
                </a:solidFill>
              </a:rPr>
              <a:t>lymp</a:t>
            </a:r>
            <a:r>
              <a:rPr lang="en-GB" dirty="0" smtClean="0">
                <a:solidFill>
                  <a:srgbClr val="FF0000"/>
                </a:solidFill>
              </a:rPr>
              <a:t> 5, PLT 10</a:t>
            </a:r>
          </a:p>
          <a:p>
            <a:r>
              <a:rPr lang="en-GB" dirty="0" smtClean="0"/>
              <a:t>Blood film atypical and reactive lymphocytes, </a:t>
            </a:r>
            <a:r>
              <a:rPr lang="en-GB" dirty="0" err="1" smtClean="0"/>
              <a:t>thrmobocytopenia</a:t>
            </a:r>
            <a:r>
              <a:rPr lang="en-GB" dirty="0" smtClean="0"/>
              <a:t> confirmed, no blast seen, /any recent viral illness, possible ITP?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97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Reactive lymphocytes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691276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56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Reviewed in paediatric inpatient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Only minor petechial</a:t>
            </a:r>
          </a:p>
          <a:p>
            <a:r>
              <a:rPr lang="en-GB" dirty="0" smtClean="0"/>
              <a:t>Blood test otherwise normal</a:t>
            </a:r>
          </a:p>
          <a:p>
            <a:r>
              <a:rPr lang="en-GB" dirty="0" smtClean="0"/>
              <a:t>Discharged home with</a:t>
            </a:r>
          </a:p>
          <a:p>
            <a:r>
              <a:rPr lang="en-GB" dirty="0" smtClean="0"/>
              <a:t>f/u</a:t>
            </a:r>
          </a:p>
          <a:p>
            <a:r>
              <a:rPr lang="en-GB" dirty="0" smtClean="0"/>
              <a:t>Twice weekly blood test</a:t>
            </a:r>
          </a:p>
          <a:p>
            <a:r>
              <a:rPr lang="en-GB" dirty="0" smtClean="0"/>
              <a:t>Spontaneous recovery likely</a:t>
            </a:r>
          </a:p>
          <a:p>
            <a:r>
              <a:rPr lang="en-GB" dirty="0" smtClean="0"/>
              <a:t>Advise……..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7575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8 continued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Haem consultant blood film</a:t>
            </a:r>
          </a:p>
          <a:p>
            <a:r>
              <a:rPr lang="en-GB" dirty="0" smtClean="0"/>
              <a:t>We look carefully for</a:t>
            </a:r>
          </a:p>
          <a:p>
            <a:pPr marL="0" indent="0">
              <a:buNone/>
            </a:pPr>
            <a:r>
              <a:rPr lang="en-GB" dirty="0" smtClean="0"/>
              <a:t>     </a:t>
            </a:r>
            <a:r>
              <a:rPr lang="en-GB" dirty="0" smtClean="0">
                <a:solidFill>
                  <a:srgbClr val="FF0000"/>
                </a:solidFill>
              </a:rPr>
              <a:t>Blast</a:t>
            </a:r>
          </a:p>
          <a:p>
            <a:pPr marL="0" indent="0">
              <a:buNone/>
            </a:pPr>
            <a:r>
              <a:rPr lang="en-GB" dirty="0" smtClean="0"/>
              <a:t>     Atypical features</a:t>
            </a:r>
          </a:p>
          <a:p>
            <a:pPr marL="0" indent="0">
              <a:buNone/>
            </a:pPr>
            <a:r>
              <a:rPr lang="en-GB" dirty="0" smtClean="0"/>
              <a:t>     </a:t>
            </a:r>
            <a:r>
              <a:rPr lang="en-GB" dirty="0" smtClean="0">
                <a:solidFill>
                  <a:srgbClr val="FF0000"/>
                </a:solidFill>
              </a:rPr>
              <a:t>Any other </a:t>
            </a:r>
            <a:r>
              <a:rPr lang="en-GB" dirty="0" err="1" smtClean="0">
                <a:solidFill>
                  <a:srgbClr val="FF0000"/>
                </a:solidFill>
              </a:rPr>
              <a:t>cytopenias</a:t>
            </a:r>
            <a:endParaRPr lang="en-GB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 smtClean="0"/>
              <a:t>     Repeat blood films important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0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</a:t>
            </a:r>
            <a:r>
              <a:rPr lang="en-GB" dirty="0"/>
              <a:t>D</a:t>
            </a:r>
            <a:r>
              <a:rPr lang="en-GB" dirty="0" smtClean="0"/>
              <a:t>iscussion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6</a:t>
            </a:r>
            <a:r>
              <a:rPr lang="en-GB" dirty="0" smtClean="0"/>
              <a:t>6 years old gentleman</a:t>
            </a:r>
          </a:p>
          <a:p>
            <a:r>
              <a:rPr lang="en-GB" dirty="0" smtClean="0"/>
              <a:t>Day 10 post abdominal surgery due to bowel mass</a:t>
            </a:r>
          </a:p>
          <a:p>
            <a:r>
              <a:rPr lang="en-GB" dirty="0" smtClean="0"/>
              <a:t>High temperature and cough with green phlegm</a:t>
            </a:r>
          </a:p>
          <a:p>
            <a:r>
              <a:rPr lang="en-GB" dirty="0" smtClean="0"/>
              <a:t>Occasional haemoptysis </a:t>
            </a:r>
          </a:p>
          <a:p>
            <a:r>
              <a:rPr lang="en-GB" dirty="0" smtClean="0"/>
              <a:t>Known COPD and type 2 DM</a:t>
            </a:r>
          </a:p>
          <a:p>
            <a:r>
              <a:rPr lang="en-GB" dirty="0" smtClean="0"/>
              <a:t>O/E septic patients with oozing from the wounds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43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Discussion 9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51 Years old</a:t>
            </a:r>
          </a:p>
          <a:p>
            <a:r>
              <a:rPr lang="en-GB" dirty="0" smtClean="0"/>
              <a:t>Generally unwell for 4 weeks</a:t>
            </a:r>
          </a:p>
          <a:p>
            <a:r>
              <a:rPr lang="en-GB" dirty="0" smtClean="0"/>
              <a:t>HB 70 WCC 0.9 </a:t>
            </a:r>
            <a:r>
              <a:rPr lang="en-GB" dirty="0" err="1" smtClean="0"/>
              <a:t>Neut</a:t>
            </a:r>
            <a:r>
              <a:rPr lang="en-GB" dirty="0" smtClean="0"/>
              <a:t> 0.2, </a:t>
            </a:r>
            <a:r>
              <a:rPr lang="en-GB" dirty="0" err="1" smtClean="0"/>
              <a:t>lymp</a:t>
            </a:r>
            <a:r>
              <a:rPr lang="en-GB" dirty="0" smtClean="0"/>
              <a:t> 5, mono 1</a:t>
            </a:r>
          </a:p>
          <a:p>
            <a:r>
              <a:rPr lang="en-GB" dirty="0" smtClean="0"/>
              <a:t>UES: </a:t>
            </a:r>
            <a:r>
              <a:rPr lang="en-GB" dirty="0"/>
              <a:t>N</a:t>
            </a:r>
            <a:r>
              <a:rPr lang="en-GB" dirty="0" smtClean="0"/>
              <a:t>ormal</a:t>
            </a:r>
          </a:p>
          <a:p>
            <a:r>
              <a:rPr lang="en-GB" dirty="0" smtClean="0"/>
              <a:t>Bone profiles: </a:t>
            </a:r>
            <a:r>
              <a:rPr lang="en-GB" dirty="0"/>
              <a:t>N</a:t>
            </a:r>
            <a:r>
              <a:rPr lang="en-GB" dirty="0" smtClean="0"/>
              <a:t>ormal</a:t>
            </a:r>
          </a:p>
          <a:p>
            <a:r>
              <a:rPr lang="en-GB" dirty="0" smtClean="0"/>
              <a:t>Film comment from haematology</a:t>
            </a:r>
          </a:p>
          <a:p>
            <a:r>
              <a:rPr lang="en-GB" dirty="0" smtClean="0"/>
              <a:t>Pancytopenia , no blast or dysplasia noted</a:t>
            </a:r>
          </a:p>
          <a:p>
            <a:r>
              <a:rPr lang="en-GB" dirty="0" smtClean="0"/>
              <a:t>Urgent haematology referral advised</a:t>
            </a:r>
          </a:p>
          <a:p>
            <a:r>
              <a:rPr lang="en-GB" dirty="0" smtClean="0"/>
              <a:t>DW haematology consultant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51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7859216" cy="1426464"/>
          </a:xfrm>
        </p:spPr>
        <p:txBody>
          <a:bodyPr/>
          <a:lstStyle/>
          <a:p>
            <a:r>
              <a:rPr lang="en-GB" dirty="0" smtClean="0"/>
              <a:t>Bone marrow </a:t>
            </a:r>
            <a:r>
              <a:rPr lang="en-GB" dirty="0" err="1" smtClean="0"/>
              <a:t>trepine</a:t>
            </a:r>
            <a:endParaRPr lang="en-GB" dirty="0"/>
          </a:p>
        </p:txBody>
      </p:sp>
      <p:pic>
        <p:nvPicPr>
          <p:cNvPr id="2050" name="Picture 2" descr="H:\New Folder (2)\j drage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9361039" cy="575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01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Haem review urgent next day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Film : pancytopenia, No blast or dysplasia</a:t>
            </a:r>
          </a:p>
          <a:p>
            <a:r>
              <a:rPr lang="en-GB" dirty="0" smtClean="0"/>
              <a:t>Biochemistry: </a:t>
            </a:r>
            <a:r>
              <a:rPr lang="en-GB" dirty="0"/>
              <a:t>N</a:t>
            </a:r>
            <a:r>
              <a:rPr lang="en-GB" dirty="0" smtClean="0"/>
              <a:t>ormal</a:t>
            </a:r>
          </a:p>
          <a:p>
            <a:r>
              <a:rPr lang="en-GB" dirty="0" smtClean="0"/>
              <a:t>Haematinics: </a:t>
            </a:r>
            <a:r>
              <a:rPr lang="en-GB" dirty="0"/>
              <a:t>N</a:t>
            </a:r>
            <a:r>
              <a:rPr lang="en-GB" dirty="0" smtClean="0"/>
              <a:t>ormal</a:t>
            </a:r>
          </a:p>
          <a:p>
            <a:r>
              <a:rPr lang="en-GB" dirty="0" smtClean="0"/>
              <a:t>BMA: </a:t>
            </a:r>
            <a:r>
              <a:rPr lang="en-GB" dirty="0" err="1" smtClean="0"/>
              <a:t>haemodiluted</a:t>
            </a:r>
            <a:r>
              <a:rPr lang="en-GB" dirty="0" smtClean="0"/>
              <a:t> sample</a:t>
            </a:r>
          </a:p>
          <a:p>
            <a:r>
              <a:rPr lang="en-GB" dirty="0" smtClean="0"/>
              <a:t>Flow no clonal population seen</a:t>
            </a:r>
          </a:p>
          <a:p>
            <a:r>
              <a:rPr lang="en-GB" dirty="0" smtClean="0"/>
              <a:t>BMT : Diffuse and nodular infiltration with large cell</a:t>
            </a:r>
          </a:p>
          <a:p>
            <a:r>
              <a:rPr lang="en-GB" dirty="0" smtClean="0"/>
              <a:t>Immunostianing confirmed B NHL</a:t>
            </a:r>
          </a:p>
          <a:p>
            <a:r>
              <a:rPr lang="en-GB" dirty="0" smtClean="0"/>
              <a:t>ANA :Negative.</a:t>
            </a:r>
          </a:p>
          <a:p>
            <a:r>
              <a:rPr lang="en-GB" dirty="0" smtClean="0"/>
              <a:t>Virology: Negative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364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test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PET negative</a:t>
            </a:r>
          </a:p>
          <a:p>
            <a:r>
              <a:rPr lang="en-GB" dirty="0" smtClean="0"/>
              <a:t>Only mild splenomegaly</a:t>
            </a:r>
          </a:p>
          <a:p>
            <a:r>
              <a:rPr lang="en-GB" dirty="0" smtClean="0"/>
              <a:t>RCHOP with IT MTX</a:t>
            </a:r>
          </a:p>
          <a:p>
            <a:r>
              <a:rPr lang="en-GB" dirty="0" smtClean="0"/>
              <a:t>CR after 6 RCHOP</a:t>
            </a:r>
          </a:p>
          <a:p>
            <a:r>
              <a:rPr lang="en-GB" dirty="0" smtClean="0"/>
              <a:t>4 IT MTX</a:t>
            </a:r>
          </a:p>
          <a:p>
            <a:r>
              <a:rPr lang="en-GB" dirty="0" smtClean="0"/>
              <a:t>In CR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4786407" cy="740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4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Discussion 10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32 Years old</a:t>
            </a:r>
          </a:p>
          <a:p>
            <a:r>
              <a:rPr lang="en-GB" dirty="0" smtClean="0"/>
              <a:t>Non specific viral illness for 1 week</a:t>
            </a:r>
          </a:p>
          <a:p>
            <a:r>
              <a:rPr lang="en-GB" dirty="0" smtClean="0"/>
              <a:t>HB 100, WCC 5 </a:t>
            </a:r>
            <a:r>
              <a:rPr lang="en-GB" dirty="0" err="1" smtClean="0"/>
              <a:t>Neut</a:t>
            </a:r>
            <a:r>
              <a:rPr lang="en-GB" dirty="0" smtClean="0"/>
              <a:t> 0.4, </a:t>
            </a:r>
            <a:r>
              <a:rPr lang="en-GB" dirty="0" err="1" smtClean="0"/>
              <a:t>Lymp</a:t>
            </a:r>
            <a:r>
              <a:rPr lang="en-GB" dirty="0" smtClean="0"/>
              <a:t> 4 PLT 430</a:t>
            </a:r>
          </a:p>
          <a:p>
            <a:r>
              <a:rPr lang="en-GB" dirty="0" smtClean="0"/>
              <a:t>Film occasional cells looks blast with </a:t>
            </a:r>
            <a:r>
              <a:rPr lang="en-GB" dirty="0" err="1" smtClean="0">
                <a:solidFill>
                  <a:srgbClr val="FF0000"/>
                </a:solidFill>
              </a:rPr>
              <a:t>aures</a:t>
            </a:r>
            <a:r>
              <a:rPr lang="en-GB" dirty="0" smtClean="0">
                <a:solidFill>
                  <a:srgbClr val="FF0000"/>
                </a:solidFill>
              </a:rPr>
              <a:t> rods</a:t>
            </a:r>
          </a:p>
          <a:p>
            <a:r>
              <a:rPr lang="en-GB" dirty="0" smtClean="0"/>
              <a:t>Bone marrow and FISH: </a:t>
            </a:r>
            <a:r>
              <a:rPr lang="en-GB" dirty="0" smtClean="0">
                <a:solidFill>
                  <a:srgbClr val="FF0000"/>
                </a:solidFill>
              </a:rPr>
              <a:t>PML-RARA </a:t>
            </a:r>
            <a:r>
              <a:rPr lang="en-GB" dirty="0" smtClean="0"/>
              <a:t>confirmed</a:t>
            </a:r>
          </a:p>
          <a:p>
            <a:r>
              <a:rPr lang="en-GB" dirty="0" smtClean="0"/>
              <a:t>APML</a:t>
            </a:r>
          </a:p>
          <a:p>
            <a:r>
              <a:rPr lang="en-GB" dirty="0" smtClean="0"/>
              <a:t>Treated with AML 17 trial ATRA+ATO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CR and cure rate &gt;95%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1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23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Discussion 11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89 Years old gentleman </a:t>
            </a:r>
          </a:p>
          <a:p>
            <a:r>
              <a:rPr lang="en-GB" dirty="0" smtClean="0"/>
              <a:t>Previously well and fit</a:t>
            </a:r>
          </a:p>
          <a:p>
            <a:r>
              <a:rPr lang="en-GB" dirty="0" smtClean="0"/>
              <a:t>Nose bleeding</a:t>
            </a:r>
          </a:p>
          <a:p>
            <a:r>
              <a:rPr lang="en-GB" dirty="0" smtClean="0"/>
              <a:t>Blood test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HB 70, WCC 100, neutrophils 0.5, PLT 10</a:t>
            </a:r>
          </a:p>
          <a:p>
            <a:r>
              <a:rPr lang="en-GB" dirty="0" smtClean="0"/>
              <a:t>Film AML</a:t>
            </a:r>
          </a:p>
          <a:p>
            <a:r>
              <a:rPr lang="en-GB" dirty="0" smtClean="0"/>
              <a:t>Reviewed in AE</a:t>
            </a:r>
          </a:p>
          <a:p>
            <a:r>
              <a:rPr lang="en-GB" dirty="0" smtClean="0"/>
              <a:t>Best supportive care agreed</a:t>
            </a:r>
          </a:p>
          <a:p>
            <a:r>
              <a:rPr lang="en-GB" dirty="0" smtClean="0"/>
              <a:t>Hydroxycarbamide as cytoreductive</a:t>
            </a:r>
          </a:p>
          <a:p>
            <a:r>
              <a:rPr lang="en-GB" dirty="0" smtClean="0"/>
              <a:t>Palliative care referral</a:t>
            </a:r>
          </a:p>
          <a:p>
            <a:r>
              <a:rPr lang="en-GB" dirty="0" smtClean="0"/>
              <a:t>Died 2 months from the diagnosis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59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1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Elderly AML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We can offer less intensive chemo in SHU NHFT</a:t>
            </a:r>
          </a:p>
          <a:p>
            <a:r>
              <a:rPr lang="en-GB" dirty="0" smtClean="0"/>
              <a:t>MAC ( </a:t>
            </a:r>
            <a:r>
              <a:rPr lang="en-GB" dirty="0" err="1" smtClean="0"/>
              <a:t>mitoxantrone</a:t>
            </a:r>
            <a:r>
              <a:rPr lang="en-GB" dirty="0" smtClean="0"/>
              <a:t> and </a:t>
            </a:r>
            <a:r>
              <a:rPr lang="en-GB" dirty="0" err="1" smtClean="0"/>
              <a:t>cytarabine</a:t>
            </a:r>
            <a:r>
              <a:rPr lang="en-GB" dirty="0" smtClean="0"/>
              <a:t>)</a:t>
            </a:r>
          </a:p>
          <a:p>
            <a:r>
              <a:rPr lang="en-GB" dirty="0" smtClean="0"/>
              <a:t>We are building the case for</a:t>
            </a:r>
          </a:p>
          <a:p>
            <a:r>
              <a:rPr lang="en-GB" dirty="0" smtClean="0"/>
              <a:t>Intensive DA/ADE and Trial chemo</a:t>
            </a:r>
          </a:p>
          <a:p>
            <a:r>
              <a:rPr lang="en-GB" dirty="0" smtClean="0"/>
              <a:t>BCSH level 2B service in SUHNH FT</a:t>
            </a:r>
          </a:p>
          <a:p>
            <a:r>
              <a:rPr lang="en-GB" dirty="0" smtClean="0"/>
              <a:t>Best supportive care : no long term survivor</a:t>
            </a:r>
          </a:p>
          <a:p>
            <a:r>
              <a:rPr lang="en-GB" dirty="0" smtClean="0"/>
              <a:t>MAC /DA chemo for elderly: 10-16% 5 years 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2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discussion 12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78 Years old gentleman</a:t>
            </a:r>
          </a:p>
          <a:p>
            <a:r>
              <a:rPr lang="en-GB" dirty="0" smtClean="0"/>
              <a:t>Routine blood test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HB 89, WCC 12, neutrophils, 1.0 monocytes 4.0 PLT 78</a:t>
            </a:r>
          </a:p>
          <a:p>
            <a:r>
              <a:rPr lang="en-GB" dirty="0" smtClean="0"/>
              <a:t>Film. </a:t>
            </a:r>
            <a:r>
              <a:rPr lang="en-GB" dirty="0" err="1" smtClean="0"/>
              <a:t>Monocytosis</a:t>
            </a:r>
            <a:r>
              <a:rPr lang="en-GB" dirty="0" smtClean="0"/>
              <a:t> with dysplastic neutrophils, no blast noted, </a:t>
            </a:r>
            <a:r>
              <a:rPr lang="en-GB" dirty="0" err="1" smtClean="0"/>
              <a:t>anisopoikilocytosis</a:t>
            </a:r>
            <a:r>
              <a:rPr lang="en-GB" dirty="0" smtClean="0"/>
              <a:t>, MDS/MPN?</a:t>
            </a:r>
          </a:p>
          <a:p>
            <a:r>
              <a:rPr lang="en-GB" dirty="0" smtClean="0"/>
              <a:t>Refer to haematology if appropriate</a:t>
            </a:r>
          </a:p>
          <a:p>
            <a:r>
              <a:rPr lang="en-GB" dirty="0" smtClean="0"/>
              <a:t>Haem review</a:t>
            </a:r>
          </a:p>
          <a:p>
            <a:r>
              <a:rPr lang="en-GB" dirty="0" smtClean="0"/>
              <a:t>Haematinics :Normal</a:t>
            </a:r>
          </a:p>
          <a:p>
            <a:r>
              <a:rPr lang="en-GB" dirty="0" smtClean="0"/>
              <a:t>Biochemistry: </a:t>
            </a:r>
            <a:r>
              <a:rPr lang="en-GB" dirty="0"/>
              <a:t>N</a:t>
            </a:r>
            <a:r>
              <a:rPr lang="en-GB" dirty="0" smtClean="0"/>
              <a:t>ormal</a:t>
            </a:r>
          </a:p>
          <a:p>
            <a:r>
              <a:rPr lang="en-GB" dirty="0" smtClean="0"/>
              <a:t>SPE normal, haematinics:  </a:t>
            </a:r>
            <a:r>
              <a:rPr lang="en-GB" dirty="0"/>
              <a:t>N</a:t>
            </a:r>
            <a:r>
              <a:rPr lang="en-GB" dirty="0" smtClean="0"/>
              <a:t>ormal</a:t>
            </a:r>
          </a:p>
          <a:p>
            <a:r>
              <a:rPr lang="en-GB" dirty="0" smtClean="0"/>
              <a:t>Bone marrow: MDS/MPN blast counts 3% RAEB 1</a:t>
            </a:r>
          </a:p>
          <a:p>
            <a:r>
              <a:rPr lang="en-GB" dirty="0" smtClean="0"/>
              <a:t>Watch and wait </a:t>
            </a:r>
          </a:p>
          <a:p>
            <a:r>
              <a:rPr lang="en-GB" dirty="0" smtClean="0"/>
              <a:t>Trial of EPO, GCSF if recurrent infections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326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the differentials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Wound infection</a:t>
            </a:r>
          </a:p>
          <a:p>
            <a:r>
              <a:rPr lang="en-GB" dirty="0" smtClean="0"/>
              <a:t>Septicaemia and DIC</a:t>
            </a:r>
          </a:p>
          <a:p>
            <a:r>
              <a:rPr lang="en-GB" dirty="0" smtClean="0"/>
              <a:t>Pneumonia</a:t>
            </a:r>
          </a:p>
          <a:p>
            <a:r>
              <a:rPr lang="en-GB" dirty="0" smtClean="0"/>
              <a:t>PE</a:t>
            </a:r>
          </a:p>
          <a:p>
            <a:r>
              <a:rPr lang="en-GB" dirty="0" smtClean="0"/>
              <a:t>Exacerbations of COPD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72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Patients based Discussion 13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34 Years old Indian lady</a:t>
            </a:r>
          </a:p>
          <a:p>
            <a:r>
              <a:rPr lang="en-GB" dirty="0" smtClean="0"/>
              <a:t>Tired all the time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HB 50, MCV 60, MCH 28, WCC 6, </a:t>
            </a:r>
            <a:r>
              <a:rPr lang="en-GB" dirty="0" err="1" smtClean="0">
                <a:solidFill>
                  <a:srgbClr val="FF0000"/>
                </a:solidFill>
              </a:rPr>
              <a:t>neut</a:t>
            </a:r>
            <a:r>
              <a:rPr lang="en-GB" dirty="0" smtClean="0">
                <a:solidFill>
                  <a:srgbClr val="FF0000"/>
                </a:solidFill>
              </a:rPr>
              <a:t> 4.0,  PLT 670, </a:t>
            </a:r>
          </a:p>
          <a:p>
            <a:r>
              <a:rPr lang="en-GB" dirty="0" smtClean="0"/>
              <a:t>Biochemistry: </a:t>
            </a:r>
            <a:r>
              <a:rPr lang="en-GB" dirty="0"/>
              <a:t>N</a:t>
            </a:r>
            <a:r>
              <a:rPr lang="en-GB" dirty="0" smtClean="0"/>
              <a:t>ormal</a:t>
            </a:r>
          </a:p>
          <a:p>
            <a:r>
              <a:rPr lang="en-GB" dirty="0" smtClean="0"/>
              <a:t>Blood film, </a:t>
            </a:r>
            <a:r>
              <a:rPr lang="en-GB" dirty="0" err="1" smtClean="0"/>
              <a:t>micycytic</a:t>
            </a:r>
            <a:r>
              <a:rPr lang="en-GB" dirty="0" smtClean="0"/>
              <a:t> hypochromic and pencil cells, consistent with IDA, look for bleeding and treat with iron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48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GB" dirty="0" smtClean="0"/>
              <a:t>ontinued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Detailed history</a:t>
            </a:r>
          </a:p>
          <a:p>
            <a:r>
              <a:rPr lang="en-GB" dirty="0" smtClean="0"/>
              <a:t>Not vegan</a:t>
            </a:r>
          </a:p>
          <a:p>
            <a:r>
              <a:rPr lang="en-GB" dirty="0" smtClean="0"/>
              <a:t>Intermittent diarrhoea and weight loss</a:t>
            </a:r>
          </a:p>
          <a:p>
            <a:r>
              <a:rPr lang="en-GB" dirty="0" smtClean="0"/>
              <a:t>Ferritin 10, B12 140, folate 6</a:t>
            </a:r>
          </a:p>
          <a:p>
            <a:r>
              <a:rPr lang="en-GB" dirty="0" smtClean="0"/>
              <a:t>TTG positive, </a:t>
            </a:r>
          </a:p>
          <a:p>
            <a:r>
              <a:rPr lang="en-GB" dirty="0" smtClean="0"/>
              <a:t>Coeliac disease</a:t>
            </a:r>
          </a:p>
          <a:p>
            <a:r>
              <a:rPr lang="en-GB" dirty="0" smtClean="0"/>
              <a:t>Referred to gastro</a:t>
            </a:r>
          </a:p>
          <a:p>
            <a:r>
              <a:rPr lang="en-GB" dirty="0" smtClean="0"/>
              <a:t>IV iron advised</a:t>
            </a:r>
          </a:p>
          <a:p>
            <a:pPr marL="6858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Some patient with low ferritin with normal FBC benefit from iron therapy in terms of concentration, energy level and well being: anecdotal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7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Discussion 14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17 Years old</a:t>
            </a:r>
          </a:p>
          <a:p>
            <a:r>
              <a:rPr lang="en-GB" dirty="0" smtClean="0"/>
              <a:t>Bone pain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HB 170, WCC 12 , </a:t>
            </a:r>
            <a:r>
              <a:rPr lang="en-GB" dirty="0" err="1" smtClean="0">
                <a:solidFill>
                  <a:srgbClr val="FF0000"/>
                </a:solidFill>
              </a:rPr>
              <a:t>neutr</a:t>
            </a:r>
            <a:r>
              <a:rPr lang="en-GB" dirty="0" smtClean="0">
                <a:solidFill>
                  <a:srgbClr val="FF0000"/>
                </a:solidFill>
              </a:rPr>
              <a:t> 4.0 </a:t>
            </a:r>
            <a:r>
              <a:rPr lang="en-GB" dirty="0" err="1" smtClean="0">
                <a:solidFill>
                  <a:srgbClr val="FF0000"/>
                </a:solidFill>
              </a:rPr>
              <a:t>lymp</a:t>
            </a:r>
            <a:r>
              <a:rPr lang="en-GB" dirty="0" smtClean="0">
                <a:solidFill>
                  <a:srgbClr val="FF0000"/>
                </a:solidFill>
              </a:rPr>
              <a:t> 6, </a:t>
            </a:r>
            <a:r>
              <a:rPr lang="en-GB" dirty="0" err="1" smtClean="0">
                <a:solidFill>
                  <a:srgbClr val="FF0000"/>
                </a:solidFill>
              </a:rPr>
              <a:t>plt</a:t>
            </a:r>
            <a:r>
              <a:rPr lang="en-GB" dirty="0" smtClean="0">
                <a:solidFill>
                  <a:srgbClr val="FF0000"/>
                </a:solidFill>
              </a:rPr>
              <a:t> 156</a:t>
            </a:r>
          </a:p>
          <a:p>
            <a:r>
              <a:rPr lang="en-GB" dirty="0" err="1" smtClean="0"/>
              <a:t>Biochem</a:t>
            </a:r>
            <a:r>
              <a:rPr lang="en-GB" dirty="0" smtClean="0"/>
              <a:t>: </a:t>
            </a:r>
            <a:r>
              <a:rPr lang="en-GB" dirty="0"/>
              <a:t>N</a:t>
            </a:r>
            <a:r>
              <a:rPr lang="en-GB" dirty="0" smtClean="0"/>
              <a:t>ormal</a:t>
            </a:r>
          </a:p>
          <a:p>
            <a:r>
              <a:rPr lang="en-GB" dirty="0" smtClean="0"/>
              <a:t>Seen in AE discharge</a:t>
            </a:r>
          </a:p>
          <a:p>
            <a:r>
              <a:rPr lang="en-GB" dirty="0" smtClean="0"/>
              <a:t>Seen by GP  analgesia</a:t>
            </a:r>
          </a:p>
          <a:p>
            <a:r>
              <a:rPr lang="en-GB" dirty="0" smtClean="0"/>
              <a:t>Reviewed by orthopaedics in private sector 6 weeks after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7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GB" dirty="0" smtClean="0"/>
              <a:t>ontinued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Repeat blood test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HB 10 WCC 12. </a:t>
            </a:r>
            <a:r>
              <a:rPr lang="en-GB" dirty="0" err="1" smtClean="0">
                <a:solidFill>
                  <a:srgbClr val="FF0000"/>
                </a:solidFill>
              </a:rPr>
              <a:t>neut</a:t>
            </a:r>
            <a:r>
              <a:rPr lang="en-GB" dirty="0" smtClean="0">
                <a:solidFill>
                  <a:srgbClr val="FF0000"/>
                </a:solidFill>
              </a:rPr>
              <a:t> 3 </a:t>
            </a:r>
            <a:r>
              <a:rPr lang="en-GB" dirty="0" err="1" smtClean="0">
                <a:solidFill>
                  <a:srgbClr val="FF0000"/>
                </a:solidFill>
              </a:rPr>
              <a:t>lymp</a:t>
            </a:r>
            <a:r>
              <a:rPr lang="en-GB" dirty="0" smtClean="0">
                <a:solidFill>
                  <a:srgbClr val="FF0000"/>
                </a:solidFill>
              </a:rPr>
              <a:t> 10 PLT 120</a:t>
            </a:r>
          </a:p>
          <a:p>
            <a:r>
              <a:rPr lang="en-GB" dirty="0" smtClean="0"/>
              <a:t>Ortho cons requested blood film urgent and discussed with </a:t>
            </a:r>
            <a:r>
              <a:rPr lang="en-GB" dirty="0" err="1" smtClean="0"/>
              <a:t>haem</a:t>
            </a:r>
            <a:endParaRPr lang="en-GB" dirty="0" smtClean="0"/>
          </a:p>
          <a:p>
            <a:r>
              <a:rPr lang="en-GB" dirty="0" smtClean="0">
                <a:solidFill>
                  <a:srgbClr val="FF0000"/>
                </a:solidFill>
              </a:rPr>
              <a:t>Film: film suspicious of lymphoid blast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Flow locally suggestive of ALL</a:t>
            </a:r>
          </a:p>
          <a:p>
            <a:r>
              <a:rPr lang="en-GB" dirty="0" smtClean="0"/>
              <a:t>Urgent tertiary referral</a:t>
            </a:r>
          </a:p>
          <a:p>
            <a:r>
              <a:rPr lang="en-GB" dirty="0" smtClean="0"/>
              <a:t>ALL treated with UK ALL protocol</a:t>
            </a:r>
          </a:p>
          <a:p>
            <a:r>
              <a:rPr lang="en-GB" dirty="0" smtClean="0"/>
              <a:t>In CR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69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Discussion 15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33 Years old lady</a:t>
            </a:r>
          </a:p>
          <a:p>
            <a:r>
              <a:rPr lang="en-GB" dirty="0" smtClean="0"/>
              <a:t>Vaginal thrush and left </a:t>
            </a:r>
            <a:r>
              <a:rPr lang="en-GB" dirty="0" err="1" smtClean="0"/>
              <a:t>hypochodriac</a:t>
            </a:r>
            <a:r>
              <a:rPr lang="en-GB" dirty="0" smtClean="0"/>
              <a:t> pain 2 months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Blood test HB 120 WCC 24 </a:t>
            </a:r>
            <a:r>
              <a:rPr lang="en-GB" dirty="0" err="1" smtClean="0">
                <a:solidFill>
                  <a:srgbClr val="FF0000"/>
                </a:solidFill>
              </a:rPr>
              <a:t>neut</a:t>
            </a:r>
            <a:r>
              <a:rPr lang="en-GB" dirty="0" smtClean="0">
                <a:solidFill>
                  <a:srgbClr val="FF0000"/>
                </a:solidFill>
              </a:rPr>
              <a:t> 18 </a:t>
            </a:r>
            <a:r>
              <a:rPr lang="en-GB" dirty="0" err="1" smtClean="0">
                <a:solidFill>
                  <a:srgbClr val="FF0000"/>
                </a:solidFill>
              </a:rPr>
              <a:t>lymp</a:t>
            </a:r>
            <a:r>
              <a:rPr lang="en-GB" dirty="0" smtClean="0">
                <a:solidFill>
                  <a:srgbClr val="FF0000"/>
                </a:solidFill>
              </a:rPr>
              <a:t> 3, </a:t>
            </a:r>
            <a:r>
              <a:rPr lang="en-GB" dirty="0" err="1" smtClean="0">
                <a:solidFill>
                  <a:srgbClr val="FF0000"/>
                </a:solidFill>
              </a:rPr>
              <a:t>basiphils</a:t>
            </a:r>
            <a:r>
              <a:rPr lang="en-GB" dirty="0" smtClean="0">
                <a:solidFill>
                  <a:srgbClr val="FF0000"/>
                </a:solidFill>
              </a:rPr>
              <a:t> 1% PLT 600</a:t>
            </a:r>
          </a:p>
          <a:p>
            <a:r>
              <a:rPr lang="en-GB" dirty="0" smtClean="0"/>
              <a:t>Haem referral made</a:t>
            </a:r>
          </a:p>
          <a:p>
            <a:r>
              <a:rPr lang="en-GB" dirty="0" smtClean="0"/>
              <a:t>Seen in clinic by </a:t>
            </a:r>
            <a:r>
              <a:rPr lang="en-GB" dirty="0" err="1" smtClean="0"/>
              <a:t>haem</a:t>
            </a:r>
            <a:r>
              <a:rPr lang="en-GB" dirty="0" smtClean="0"/>
              <a:t> SPR</a:t>
            </a:r>
          </a:p>
          <a:p>
            <a:r>
              <a:rPr lang="en-GB" dirty="0" smtClean="0"/>
              <a:t>BCR/</a:t>
            </a:r>
            <a:r>
              <a:rPr lang="en-GB" dirty="0" err="1" smtClean="0"/>
              <a:t>abl</a:t>
            </a:r>
            <a:r>
              <a:rPr lang="en-GB" dirty="0" smtClean="0"/>
              <a:t> and JAK2 sent</a:t>
            </a:r>
          </a:p>
          <a:p>
            <a:r>
              <a:rPr lang="en-GB" dirty="0" smtClean="0"/>
              <a:t>CML </a:t>
            </a:r>
            <a:r>
              <a:rPr lang="en-GB" dirty="0" err="1" smtClean="0"/>
              <a:t>Ph</a:t>
            </a:r>
            <a:r>
              <a:rPr lang="en-GB" dirty="0" smtClean="0"/>
              <a:t> positive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703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/>
          </p:nvPr>
        </p:nvSpPr>
        <p:spPr>
          <a:xfrm>
            <a:off x="847725" y="757238"/>
            <a:ext cx="7772400" cy="1470025"/>
          </a:xfrm>
        </p:spPr>
        <p:txBody>
          <a:bodyPr/>
          <a:lstStyle/>
          <a:p>
            <a:r>
              <a:rPr lang="en-GB" altLang="en-US" smtClean="0"/>
              <a:t>Chronic Myeloid Leukaemia</a:t>
            </a:r>
          </a:p>
        </p:txBody>
      </p:sp>
      <p:sp>
        <p:nvSpPr>
          <p:cNvPr id="3686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grpSp>
        <p:nvGrpSpPr>
          <p:cNvPr id="36868" name="Group 2"/>
          <p:cNvGrpSpPr>
            <a:grpSpLocks/>
          </p:cNvGrpSpPr>
          <p:nvPr/>
        </p:nvGrpSpPr>
        <p:grpSpPr bwMode="auto">
          <a:xfrm>
            <a:off x="0" y="-1"/>
            <a:ext cx="9144000" cy="669925"/>
            <a:chOff x="0" y="832"/>
            <a:chExt cx="5760" cy="422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0" y="832"/>
              <a:ext cx="5760" cy="42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GB" altLang="en-US"/>
            </a:p>
          </p:txBody>
        </p:sp>
        <p:sp>
          <p:nvSpPr>
            <p:cNvPr id="36871" name="Text Box 4"/>
            <p:cNvSpPr txBox="1">
              <a:spLocks noChangeArrowheads="1"/>
            </p:cNvSpPr>
            <p:nvPr/>
          </p:nvSpPr>
          <p:spPr bwMode="auto">
            <a:xfrm>
              <a:off x="57" y="89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EFDDE"/>
                  </a:solidFill>
                  <a:latin typeface="Arial" charset="0"/>
                </a:defRPr>
              </a:lvl1pPr>
              <a:lvl2pPr>
                <a:defRPr sz="2200">
                  <a:solidFill>
                    <a:srgbClr val="FEFDDE"/>
                  </a:solidFill>
                  <a:latin typeface="Arial" charset="0"/>
                </a:defRPr>
              </a:lvl2pPr>
              <a:lvl3pPr>
                <a:defRPr sz="2000">
                  <a:solidFill>
                    <a:srgbClr val="FEFDDE"/>
                  </a:solidFill>
                  <a:latin typeface="Arial" charset="0"/>
                </a:defRPr>
              </a:lvl3pPr>
              <a:lvl4pPr>
                <a:defRPr>
                  <a:solidFill>
                    <a:srgbClr val="FEFDDE"/>
                  </a:solidFill>
                  <a:latin typeface="Arial" charset="0"/>
                </a:defRPr>
              </a:lvl4pPr>
              <a:lvl5pPr>
                <a:defRPr sz="1600">
                  <a:solidFill>
                    <a:srgbClr val="FEFDDE"/>
                  </a:solidFill>
                  <a:latin typeface="Arial" charset="0"/>
                </a:defRPr>
              </a:lvl5pPr>
              <a:lvl6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6pPr>
              <a:lvl7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7pPr>
              <a:lvl8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8pPr>
              <a:lvl9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sz="1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68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1720850"/>
            <a:ext cx="6937375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24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Reviewed in clinic 2 weeks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Repeat blood HB10 </a:t>
            </a:r>
            <a:r>
              <a:rPr lang="en-GB" dirty="0" smtClean="0">
                <a:solidFill>
                  <a:srgbClr val="FF0000"/>
                </a:solidFill>
              </a:rPr>
              <a:t>WCC 240 , PLT 700</a:t>
            </a:r>
          </a:p>
          <a:p>
            <a:r>
              <a:rPr lang="en-GB" dirty="0" err="1" smtClean="0"/>
              <a:t>Bcr</a:t>
            </a:r>
            <a:r>
              <a:rPr lang="en-GB" dirty="0" smtClean="0"/>
              <a:t>/</a:t>
            </a:r>
            <a:r>
              <a:rPr lang="en-GB" dirty="0" err="1" smtClean="0"/>
              <a:t>abl</a:t>
            </a:r>
            <a:r>
              <a:rPr lang="en-GB" dirty="0" smtClean="0"/>
              <a:t> </a:t>
            </a:r>
            <a:r>
              <a:rPr lang="en-GB" dirty="0" err="1" smtClean="0"/>
              <a:t>ph</a:t>
            </a:r>
            <a:r>
              <a:rPr lang="en-GB" dirty="0" smtClean="0"/>
              <a:t> positive</a:t>
            </a:r>
          </a:p>
          <a:p>
            <a:r>
              <a:rPr lang="en-GB" dirty="0" smtClean="0"/>
              <a:t>CML</a:t>
            </a:r>
          </a:p>
          <a:p>
            <a:r>
              <a:rPr lang="en-GB" dirty="0" smtClean="0"/>
              <a:t>BMAT/ flow</a:t>
            </a:r>
          </a:p>
          <a:p>
            <a:r>
              <a:rPr lang="en-GB" dirty="0" smtClean="0"/>
              <a:t>Molecular</a:t>
            </a:r>
          </a:p>
          <a:p>
            <a:r>
              <a:rPr lang="en-GB" dirty="0" smtClean="0"/>
              <a:t>CML in CP</a:t>
            </a:r>
          </a:p>
          <a:p>
            <a:r>
              <a:rPr lang="en-GB" dirty="0" err="1" smtClean="0"/>
              <a:t>Imatinib</a:t>
            </a:r>
            <a:endParaRPr lang="en-GB" dirty="0" smtClean="0"/>
          </a:p>
          <a:p>
            <a:r>
              <a:rPr lang="en-GB" dirty="0" smtClean="0"/>
              <a:t>In CHR </a:t>
            </a:r>
            <a:r>
              <a:rPr lang="en-GB" dirty="0" err="1" smtClean="0"/>
              <a:t>imatinib</a:t>
            </a:r>
            <a:r>
              <a:rPr lang="en-GB" dirty="0" smtClean="0"/>
              <a:t> </a:t>
            </a:r>
            <a:r>
              <a:rPr lang="en-GB" dirty="0" err="1" smtClean="0"/>
              <a:t>ongoing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6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Discussion 16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30 Years old pregnant</a:t>
            </a:r>
          </a:p>
          <a:p>
            <a:r>
              <a:rPr lang="en-GB" dirty="0" smtClean="0"/>
              <a:t>20 weeks</a:t>
            </a:r>
          </a:p>
          <a:p>
            <a:r>
              <a:rPr lang="en-GB" dirty="0" smtClean="0"/>
              <a:t>Blood test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HB 150, WCC 8, PLT 110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Film low </a:t>
            </a:r>
            <a:r>
              <a:rPr lang="en-GB" dirty="0" err="1" smtClean="0">
                <a:solidFill>
                  <a:srgbClr val="FF0000"/>
                </a:solidFill>
              </a:rPr>
              <a:t>plt</a:t>
            </a:r>
            <a:r>
              <a:rPr lang="en-GB" dirty="0" smtClean="0">
                <a:solidFill>
                  <a:srgbClr val="FF0000"/>
                </a:solidFill>
              </a:rPr>
              <a:t> and </a:t>
            </a:r>
            <a:r>
              <a:rPr lang="en-GB" dirty="0" err="1" smtClean="0">
                <a:solidFill>
                  <a:srgbClr val="FF0000"/>
                </a:solidFill>
              </a:rPr>
              <a:t>occasioanl</a:t>
            </a:r>
            <a:r>
              <a:rPr lang="en-GB" dirty="0" smtClean="0">
                <a:solidFill>
                  <a:srgbClr val="FF0000"/>
                </a:solidFill>
              </a:rPr>
              <a:t> giant </a:t>
            </a:r>
            <a:r>
              <a:rPr lang="en-GB" dirty="0" err="1" smtClean="0">
                <a:solidFill>
                  <a:srgbClr val="FF0000"/>
                </a:solidFill>
              </a:rPr>
              <a:t>plt</a:t>
            </a:r>
            <a:r>
              <a:rPr lang="en-GB" dirty="0" smtClean="0">
                <a:solidFill>
                  <a:srgbClr val="FF0000"/>
                </a:solidFill>
              </a:rPr>
              <a:t>, no clumps , no blast or fragments noted</a:t>
            </a:r>
          </a:p>
          <a:p>
            <a:r>
              <a:rPr lang="en-GB" dirty="0" smtClean="0"/>
              <a:t>Gestational thrombocytopenia ? ITP</a:t>
            </a:r>
          </a:p>
          <a:p>
            <a:r>
              <a:rPr lang="en-GB" dirty="0" smtClean="0"/>
              <a:t>Monitor counts advised</a:t>
            </a:r>
          </a:p>
          <a:p>
            <a:r>
              <a:rPr lang="en-GB" dirty="0" smtClean="0"/>
              <a:t>If PLT &lt;80 then discuss with </a:t>
            </a:r>
            <a:r>
              <a:rPr lang="en-GB" dirty="0" err="1" smtClean="0"/>
              <a:t>haem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4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Discussion 17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32 Years old</a:t>
            </a:r>
          </a:p>
          <a:p>
            <a:r>
              <a:rPr lang="en-GB" dirty="0" smtClean="0"/>
              <a:t>Easy bruising, epistaxis</a:t>
            </a:r>
          </a:p>
          <a:p>
            <a:r>
              <a:rPr lang="en-GB" dirty="0" smtClean="0"/>
              <a:t>HB 160 WCC 7 </a:t>
            </a:r>
            <a:r>
              <a:rPr lang="en-GB" dirty="0" err="1" smtClean="0"/>
              <a:t>neut</a:t>
            </a:r>
            <a:r>
              <a:rPr lang="en-GB" dirty="0" smtClean="0"/>
              <a:t> 4 </a:t>
            </a:r>
            <a:r>
              <a:rPr lang="en-GB" dirty="0" err="1" smtClean="0"/>
              <a:t>Lymp</a:t>
            </a:r>
            <a:r>
              <a:rPr lang="en-GB" dirty="0" smtClean="0"/>
              <a:t> 5, PLT 450</a:t>
            </a:r>
          </a:p>
          <a:p>
            <a:r>
              <a:rPr lang="en-GB" dirty="0" smtClean="0"/>
              <a:t>Biochemistry : </a:t>
            </a:r>
            <a:r>
              <a:rPr lang="en-GB" dirty="0"/>
              <a:t>N</a:t>
            </a:r>
            <a:r>
              <a:rPr lang="en-GB" dirty="0" smtClean="0"/>
              <a:t>ormal</a:t>
            </a:r>
          </a:p>
          <a:p>
            <a:r>
              <a:rPr lang="en-GB" dirty="0" smtClean="0"/>
              <a:t>Full clotting normal</a:t>
            </a:r>
          </a:p>
          <a:p>
            <a:r>
              <a:rPr lang="en-GB" dirty="0" smtClean="0"/>
              <a:t>Next line of investigations??</a:t>
            </a:r>
          </a:p>
          <a:p>
            <a:r>
              <a:rPr lang="en-GB" dirty="0" smtClean="0"/>
              <a:t>Haem ref?? To exclude rare bleeding disorders</a:t>
            </a:r>
          </a:p>
          <a:p>
            <a:r>
              <a:rPr lang="en-GB" dirty="0" smtClean="0"/>
              <a:t>VWD?</a:t>
            </a:r>
          </a:p>
        </p:txBody>
      </p:sp>
    </p:spTree>
    <p:extLst>
      <p:ext uri="{BB962C8B-B14F-4D97-AF65-F5344CB8AC3E}">
        <p14:creationId xmlns:p14="http://schemas.microsoft.com/office/powerpoint/2010/main" val="312085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Based discussion 18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43 Years old lady</a:t>
            </a:r>
          </a:p>
          <a:p>
            <a:r>
              <a:rPr lang="en-GB" dirty="0" smtClean="0"/>
              <a:t>Routine blood test</a:t>
            </a:r>
          </a:p>
          <a:p>
            <a:r>
              <a:rPr lang="en-GB" dirty="0" smtClean="0"/>
              <a:t>HB 170, WCC 6, </a:t>
            </a:r>
            <a:r>
              <a:rPr lang="en-GB" dirty="0" err="1" smtClean="0"/>
              <a:t>neut</a:t>
            </a:r>
            <a:r>
              <a:rPr lang="en-GB" dirty="0" smtClean="0"/>
              <a:t> 4 PLT 160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INR 1.0 APTT 60, Fibrinogen 5.o</a:t>
            </a:r>
          </a:p>
          <a:p>
            <a:r>
              <a:rPr lang="en-GB" dirty="0" smtClean="0"/>
              <a:t>UES :Normal</a:t>
            </a:r>
          </a:p>
          <a:p>
            <a:r>
              <a:rPr lang="en-GB" dirty="0" smtClean="0"/>
              <a:t>Bone profile: </a:t>
            </a:r>
            <a:r>
              <a:rPr lang="en-GB" dirty="0"/>
              <a:t>N</a:t>
            </a:r>
            <a:r>
              <a:rPr lang="en-GB" dirty="0" smtClean="0"/>
              <a:t>ormal </a:t>
            </a:r>
          </a:p>
          <a:p>
            <a:r>
              <a:rPr lang="en-GB" dirty="0" smtClean="0"/>
              <a:t>TFT :Normal</a:t>
            </a:r>
          </a:p>
          <a:p>
            <a:r>
              <a:rPr lang="en-GB" dirty="0" smtClean="0"/>
              <a:t>Next line of test ??</a:t>
            </a:r>
          </a:p>
          <a:p>
            <a:r>
              <a:rPr lang="en-GB" dirty="0" smtClean="0"/>
              <a:t>History of DVT/PE??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6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test AE sent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HB 85, WCC 20, neutrophils 16, lymph 2.2 </a:t>
            </a:r>
          </a:p>
          <a:p>
            <a:r>
              <a:rPr lang="en-GB" dirty="0"/>
              <a:t>P</a:t>
            </a:r>
            <a:r>
              <a:rPr lang="en-GB" dirty="0" smtClean="0"/>
              <a:t>LT 20</a:t>
            </a:r>
          </a:p>
          <a:p>
            <a:r>
              <a:rPr lang="en-GB" dirty="0" smtClean="0"/>
              <a:t>CRP 290, Urea 12, </a:t>
            </a:r>
            <a:r>
              <a:rPr lang="en-GB" dirty="0" err="1" smtClean="0"/>
              <a:t>creatinine</a:t>
            </a:r>
            <a:r>
              <a:rPr lang="en-GB" dirty="0" smtClean="0"/>
              <a:t> 100, </a:t>
            </a:r>
          </a:p>
          <a:p>
            <a:r>
              <a:rPr lang="en-GB" dirty="0" smtClean="0"/>
              <a:t>LFTs : normal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Full clotting screen: PT 50 APTT 100, Fibrinogen 0.5, TT 45</a:t>
            </a:r>
          </a:p>
          <a:p>
            <a:r>
              <a:rPr lang="en-GB" dirty="0" smtClean="0"/>
              <a:t>Blood culture sent</a:t>
            </a:r>
          </a:p>
          <a:p>
            <a:r>
              <a:rPr lang="en-GB" dirty="0" smtClean="0"/>
              <a:t>CXR NAD only COPD changes , nil new.</a:t>
            </a:r>
          </a:p>
        </p:txBody>
      </p:sp>
    </p:spTree>
    <p:extLst>
      <p:ext uri="{BB962C8B-B14F-4D97-AF65-F5344CB8AC3E}">
        <p14:creationId xmlns:p14="http://schemas.microsoft.com/office/powerpoint/2010/main" val="228021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Haem review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 h/o VTE or pregnancy loss</a:t>
            </a:r>
          </a:p>
          <a:p>
            <a:r>
              <a:rPr lang="en-GB" dirty="0" smtClean="0"/>
              <a:t>Lupus </a:t>
            </a:r>
            <a:r>
              <a:rPr lang="en-GB" dirty="0" err="1" smtClean="0"/>
              <a:t>Anitcoagulant</a:t>
            </a:r>
            <a:r>
              <a:rPr lang="en-GB" dirty="0" smtClean="0"/>
              <a:t> positive</a:t>
            </a:r>
          </a:p>
          <a:p>
            <a:r>
              <a:rPr lang="en-GB" dirty="0" err="1" smtClean="0"/>
              <a:t>Cardiolipin</a:t>
            </a:r>
            <a:r>
              <a:rPr lang="en-GB" dirty="0" smtClean="0"/>
              <a:t> antibody positive </a:t>
            </a:r>
            <a:r>
              <a:rPr lang="en-GB" dirty="0" err="1" smtClean="0"/>
              <a:t>IgG</a:t>
            </a:r>
            <a:r>
              <a:rPr lang="en-GB" dirty="0" smtClean="0"/>
              <a:t> strong</a:t>
            </a:r>
          </a:p>
          <a:p>
            <a:r>
              <a:rPr lang="en-GB" dirty="0" smtClean="0"/>
              <a:t>Treatment??</a:t>
            </a:r>
          </a:p>
          <a:p>
            <a:r>
              <a:rPr lang="en-GB" dirty="0" smtClean="0"/>
              <a:t>Watch</a:t>
            </a:r>
          </a:p>
          <a:p>
            <a:r>
              <a:rPr lang="en-GB" dirty="0" err="1" smtClean="0"/>
              <a:t>Thromboprophylaxis</a:t>
            </a:r>
            <a:r>
              <a:rPr lang="en-GB" dirty="0" smtClean="0"/>
              <a:t>??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348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Thrombocytosis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85763" y="1579563"/>
            <a:ext cx="8455025" cy="4795837"/>
          </a:xfrm>
        </p:spPr>
        <p:txBody>
          <a:bodyPr/>
          <a:lstStyle/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dirty="0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dirty="0" smtClean="0">
              <a:solidFill>
                <a:srgbClr val="FEFDDE"/>
              </a:solidFill>
            </a:endParaRP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0" y="-1"/>
            <a:ext cx="9144000" cy="669925"/>
            <a:chOff x="0" y="832"/>
            <a:chExt cx="5760" cy="422"/>
          </a:xfrm>
        </p:grpSpPr>
        <p:sp>
          <p:nvSpPr>
            <p:cNvPr id="26630" name="Rectangle 5"/>
            <p:cNvSpPr>
              <a:spLocks noChangeArrowheads="1"/>
            </p:cNvSpPr>
            <p:nvPr/>
          </p:nvSpPr>
          <p:spPr bwMode="auto">
            <a:xfrm>
              <a:off x="0" y="832"/>
              <a:ext cx="5760" cy="42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en-US"/>
            </a:p>
          </p:txBody>
        </p:sp>
        <p:sp>
          <p:nvSpPr>
            <p:cNvPr id="26631" name="Text Box 6"/>
            <p:cNvSpPr txBox="1">
              <a:spLocks noChangeArrowheads="1"/>
            </p:cNvSpPr>
            <p:nvPr/>
          </p:nvSpPr>
          <p:spPr bwMode="auto">
            <a:xfrm>
              <a:off x="57" y="89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EFDDE"/>
                  </a:solidFill>
                  <a:latin typeface="Arial" charset="0"/>
                </a:defRPr>
              </a:lvl1pPr>
              <a:lvl2pPr>
                <a:defRPr sz="2200">
                  <a:solidFill>
                    <a:srgbClr val="FEFDDE"/>
                  </a:solidFill>
                  <a:latin typeface="Arial" charset="0"/>
                </a:defRPr>
              </a:lvl2pPr>
              <a:lvl3pPr>
                <a:defRPr sz="2000">
                  <a:solidFill>
                    <a:srgbClr val="FEFDDE"/>
                  </a:solidFill>
                  <a:latin typeface="Arial" charset="0"/>
                </a:defRPr>
              </a:lvl3pPr>
              <a:lvl4pPr>
                <a:defRPr>
                  <a:solidFill>
                    <a:srgbClr val="FEFDDE"/>
                  </a:solidFill>
                  <a:latin typeface="Arial" charset="0"/>
                </a:defRPr>
              </a:lvl4pPr>
              <a:lvl5pPr>
                <a:defRPr sz="1600">
                  <a:solidFill>
                    <a:srgbClr val="FEFDDE"/>
                  </a:solidFill>
                  <a:latin typeface="Arial" charset="0"/>
                </a:defRPr>
              </a:lvl5pPr>
              <a:lvl6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6pPr>
              <a:lvl7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7pPr>
              <a:lvl8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8pPr>
              <a:lvl9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endParaRPr lang="en-US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420688" y="2290763"/>
            <a:ext cx="8266112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/>
              <a:t>Thrombocytosis/</a:t>
            </a:r>
            <a:r>
              <a:rPr lang="en-GB" altLang="en-US" dirty="0" err="1"/>
              <a:t>thrombocythaemia</a:t>
            </a:r>
            <a:r>
              <a:rPr lang="en-GB" altLang="en-US" dirty="0"/>
              <a:t> / is defined as a platelet count &gt; 450 x 10</a:t>
            </a:r>
            <a:r>
              <a:rPr lang="en-GB" altLang="en-US" baseline="30000" dirty="0"/>
              <a:t>9</a:t>
            </a:r>
            <a:r>
              <a:rPr lang="en-GB" altLang="en-US" dirty="0"/>
              <a:t>/l. It may be due to a primary </a:t>
            </a:r>
            <a:r>
              <a:rPr lang="en-GB" altLang="en-US" dirty="0" err="1"/>
              <a:t>myeloproliferative</a:t>
            </a:r>
            <a:r>
              <a:rPr lang="en-GB" altLang="en-US" dirty="0"/>
              <a:t> disorder (essential </a:t>
            </a:r>
            <a:r>
              <a:rPr lang="en-GB" altLang="en-US" dirty="0" err="1"/>
              <a:t>thrombocythaemia</a:t>
            </a:r>
            <a:r>
              <a:rPr lang="en-GB" altLang="en-US" dirty="0"/>
              <a:t>) or ‘reactive’: </a:t>
            </a:r>
            <a:r>
              <a:rPr lang="en-GB" altLang="en-US" dirty="0" err="1"/>
              <a:t>secondaryto</a:t>
            </a:r>
            <a:r>
              <a:rPr lang="en-GB" altLang="en-US" dirty="0"/>
              <a:t> infection, inflammation, chronic bleeding or </a:t>
            </a:r>
            <a:r>
              <a:rPr lang="en-GB" altLang="en-US" dirty="0" err="1"/>
              <a:t>neoplasia</a:t>
            </a:r>
            <a:r>
              <a:rPr lang="en-GB" altLang="en-US" dirty="0"/>
              <a:t>. Very high platelet counts in the setting of </a:t>
            </a:r>
            <a:r>
              <a:rPr lang="en-GB" altLang="en-US" dirty="0" err="1"/>
              <a:t>myeloproliferative</a:t>
            </a:r>
            <a:r>
              <a:rPr lang="en-GB" altLang="en-US" dirty="0"/>
              <a:t> disorders carry risk of both thrombosis and abnormal bleeding (due to platelet dysfunction).</a:t>
            </a:r>
          </a:p>
          <a:p>
            <a:endParaRPr lang="en-GB" altLang="en-US" b="1" dirty="0"/>
          </a:p>
          <a:p>
            <a:r>
              <a:rPr lang="en-GB" altLang="en-US" b="1" dirty="0"/>
              <a:t>The following should be referred urgently for outpatient assessment:</a:t>
            </a:r>
          </a:p>
          <a:p>
            <a:r>
              <a:rPr lang="en-GB" altLang="en-US" dirty="0"/>
              <a:t>• Platelet count &gt; 1000 x 10</a:t>
            </a:r>
            <a:r>
              <a:rPr lang="en-GB" altLang="en-US" baseline="30000" dirty="0"/>
              <a:t>9</a:t>
            </a:r>
            <a:r>
              <a:rPr lang="en-GB" altLang="en-US" dirty="0"/>
              <a:t>/l</a:t>
            </a:r>
          </a:p>
          <a:p>
            <a:r>
              <a:rPr lang="en-GB" altLang="en-US" dirty="0"/>
              <a:t>• Platelet count 600 – 1000 x 10</a:t>
            </a:r>
            <a:r>
              <a:rPr lang="en-GB" altLang="en-US" baseline="30000" dirty="0"/>
              <a:t>9</a:t>
            </a:r>
            <a:r>
              <a:rPr lang="en-GB" altLang="en-US" dirty="0"/>
              <a:t>/l in association with:</a:t>
            </a:r>
          </a:p>
          <a:p>
            <a:r>
              <a:rPr lang="en-GB" altLang="en-US" dirty="0"/>
              <a:t>recent arterial or venous thromboembolism</a:t>
            </a:r>
          </a:p>
          <a:p>
            <a:r>
              <a:rPr lang="en-GB" altLang="en-US" dirty="0"/>
              <a:t>neurological symptoms</a:t>
            </a:r>
          </a:p>
          <a:p>
            <a:r>
              <a:rPr lang="en-GB" altLang="en-US" dirty="0"/>
              <a:t>abnormal bleeding</a:t>
            </a:r>
          </a:p>
        </p:txBody>
      </p:sp>
    </p:spTree>
    <p:extLst>
      <p:ext uri="{BB962C8B-B14F-4D97-AF65-F5344CB8AC3E}">
        <p14:creationId xmlns:p14="http://schemas.microsoft.com/office/powerpoint/2010/main" val="398353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Polycythaemia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85763" y="1579563"/>
            <a:ext cx="8455025" cy="4795837"/>
          </a:xfrm>
        </p:spPr>
        <p:txBody>
          <a:bodyPr/>
          <a:lstStyle/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mtClean="0">
              <a:solidFill>
                <a:srgbClr val="FEFDDE"/>
              </a:solidFill>
            </a:endParaRPr>
          </a:p>
          <a:p>
            <a:pPr marL="342900" indent="-342900"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mtClean="0">
              <a:solidFill>
                <a:srgbClr val="FEFDDE"/>
              </a:solidFill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0" y="-1"/>
            <a:ext cx="9144000" cy="669925"/>
            <a:chOff x="0" y="832"/>
            <a:chExt cx="5760" cy="422"/>
          </a:xfrm>
        </p:grpSpPr>
        <p:sp>
          <p:nvSpPr>
            <p:cNvPr id="25606" name="Rectangle 5"/>
            <p:cNvSpPr>
              <a:spLocks noChangeArrowheads="1"/>
            </p:cNvSpPr>
            <p:nvPr/>
          </p:nvSpPr>
          <p:spPr bwMode="auto">
            <a:xfrm>
              <a:off x="0" y="832"/>
              <a:ext cx="5760" cy="42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en-US"/>
            </a:p>
          </p:txBody>
        </p:sp>
        <p:sp>
          <p:nvSpPr>
            <p:cNvPr id="25607" name="Text Box 6"/>
            <p:cNvSpPr txBox="1">
              <a:spLocks noChangeArrowheads="1"/>
            </p:cNvSpPr>
            <p:nvPr/>
          </p:nvSpPr>
          <p:spPr bwMode="auto">
            <a:xfrm>
              <a:off x="57" y="89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EFDDE"/>
                  </a:solidFill>
                  <a:latin typeface="Arial" charset="0"/>
                </a:defRPr>
              </a:lvl1pPr>
              <a:lvl2pPr>
                <a:defRPr sz="2200">
                  <a:solidFill>
                    <a:srgbClr val="FEFDDE"/>
                  </a:solidFill>
                  <a:latin typeface="Arial" charset="0"/>
                </a:defRPr>
              </a:lvl2pPr>
              <a:lvl3pPr>
                <a:defRPr sz="2000">
                  <a:solidFill>
                    <a:srgbClr val="FEFDDE"/>
                  </a:solidFill>
                  <a:latin typeface="Arial" charset="0"/>
                </a:defRPr>
              </a:lvl3pPr>
              <a:lvl4pPr>
                <a:defRPr>
                  <a:solidFill>
                    <a:srgbClr val="FEFDDE"/>
                  </a:solidFill>
                  <a:latin typeface="Arial" charset="0"/>
                </a:defRPr>
              </a:lvl4pPr>
              <a:lvl5pPr>
                <a:defRPr sz="1600">
                  <a:solidFill>
                    <a:srgbClr val="FEFDDE"/>
                  </a:solidFill>
                  <a:latin typeface="Arial" charset="0"/>
                </a:defRPr>
              </a:lvl5pPr>
              <a:lvl6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6pPr>
              <a:lvl7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7pPr>
              <a:lvl8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8pPr>
              <a:lvl9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endParaRPr lang="en-US" alt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244475" y="1516063"/>
            <a:ext cx="8680450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/>
              <a:t>Elevated haemoglobin has a wide differential diagnosis including primary proliferative polycythaemia (polycythaemia </a:t>
            </a:r>
            <a:r>
              <a:rPr lang="en-GB" altLang="en-US" dirty="0" err="1"/>
              <a:t>vera</a:t>
            </a:r>
            <a:r>
              <a:rPr lang="en-GB" altLang="en-US" dirty="0"/>
              <a:t>), secondary causes (such as hypoxic lung disease and erythropoietin-secreting tumours) and relative polycythaemia resulting from plasma depletion. The threshold for therapeutic intervention with </a:t>
            </a:r>
            <a:r>
              <a:rPr lang="en-GB" altLang="en-US" dirty="0" err="1"/>
              <a:t>venesection</a:t>
            </a:r>
            <a:r>
              <a:rPr lang="en-GB" altLang="en-US" dirty="0"/>
              <a:t> or cytoreductive therapy in an individual patient depends on the cause, associated symptoms and thrombotic risk factors.</a:t>
            </a:r>
          </a:p>
          <a:p>
            <a:endParaRPr lang="en-GB" altLang="en-US" dirty="0"/>
          </a:p>
          <a:p>
            <a:r>
              <a:rPr lang="en-GB" altLang="en-US" b="1" dirty="0"/>
              <a:t>The following should be referred urgently for outpatient assessment:</a:t>
            </a:r>
          </a:p>
          <a:p>
            <a:endParaRPr lang="en-GB" altLang="en-US" dirty="0"/>
          </a:p>
          <a:p>
            <a:r>
              <a:rPr lang="en-GB" altLang="en-US" dirty="0"/>
              <a:t>• </a:t>
            </a:r>
            <a:r>
              <a:rPr lang="en-GB" altLang="en-US" dirty="0" err="1"/>
              <a:t>Hb</a:t>
            </a:r>
            <a:r>
              <a:rPr lang="en-GB" altLang="en-US" dirty="0"/>
              <a:t> &gt; 20g/dl (PCV &gt;0.60) in the absence of chronic hypoxia</a:t>
            </a:r>
          </a:p>
          <a:p>
            <a:r>
              <a:rPr lang="en-GB" altLang="en-US" dirty="0"/>
              <a:t>• Raised </a:t>
            </a:r>
            <a:r>
              <a:rPr lang="en-GB" altLang="en-US" dirty="0" err="1"/>
              <a:t>Hb</a:t>
            </a:r>
            <a:r>
              <a:rPr lang="en-GB" altLang="en-US" dirty="0"/>
              <a:t> in association with:</a:t>
            </a:r>
          </a:p>
          <a:p>
            <a:r>
              <a:rPr lang="en-GB" altLang="en-US" dirty="0"/>
              <a:t>recent arterial or venous thrombosis</a:t>
            </a:r>
          </a:p>
          <a:p>
            <a:r>
              <a:rPr lang="en-GB" altLang="en-US" dirty="0"/>
              <a:t>neurological symptoms</a:t>
            </a:r>
          </a:p>
          <a:p>
            <a:r>
              <a:rPr lang="en-GB" altLang="en-US" dirty="0"/>
              <a:t>visual loss</a:t>
            </a:r>
          </a:p>
          <a:p>
            <a:r>
              <a:rPr lang="en-GB" altLang="en-US" dirty="0"/>
              <a:t>abnormal bleeding</a:t>
            </a:r>
          </a:p>
        </p:txBody>
      </p:sp>
    </p:spTree>
    <p:extLst>
      <p:ext uri="{BB962C8B-B14F-4D97-AF65-F5344CB8AC3E}">
        <p14:creationId xmlns:p14="http://schemas.microsoft.com/office/powerpoint/2010/main" val="25969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Neutrophil Leucocytosis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85763" y="1828800"/>
            <a:ext cx="8455025" cy="4546600"/>
          </a:xfrm>
        </p:spPr>
        <p:txBody>
          <a:bodyPr/>
          <a:lstStyle/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800" dirty="0" smtClean="0">
                <a:solidFill>
                  <a:srgbClr val="FEFDDE"/>
                </a:solidFill>
              </a:rPr>
              <a:t>Leucocytosis is defined as an elevation of white cell count to &gt;10.5 x 10</a:t>
            </a:r>
            <a:r>
              <a:rPr lang="en-GB" altLang="en-US" sz="1800" baseline="30000" dirty="0" smtClean="0">
                <a:solidFill>
                  <a:srgbClr val="FEFDDE"/>
                </a:solidFill>
              </a:rPr>
              <a:t>9</a:t>
            </a:r>
            <a:r>
              <a:rPr lang="en-GB" altLang="en-US" sz="1800" dirty="0" smtClean="0">
                <a:solidFill>
                  <a:srgbClr val="FEFDDE"/>
                </a:solidFill>
              </a:rPr>
              <a:t>/l. It has a wide differential diagnosis ranging from normal response to infection through to haematological malignancies including acute </a:t>
            </a:r>
            <a:r>
              <a:rPr lang="en-GB" altLang="en-US" sz="1800" dirty="0" err="1" smtClean="0">
                <a:solidFill>
                  <a:srgbClr val="FEFDDE"/>
                </a:solidFill>
              </a:rPr>
              <a:t>leukaemias</a:t>
            </a:r>
            <a:r>
              <a:rPr lang="en-GB" altLang="en-US" sz="1800" dirty="0" smtClean="0">
                <a:solidFill>
                  <a:srgbClr val="FEFDDE"/>
                </a:solidFill>
              </a:rPr>
              <a:t>. Detection of a leucocytosis should prompt scrutiny of the differential white cell count, other FBC parameters and blood film examination.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800" b="1" dirty="0" smtClean="0">
                <a:solidFill>
                  <a:srgbClr val="FEFDDE"/>
                </a:solidFill>
              </a:rPr>
              <a:t>The following should be referred by telephone for immediate haematology assessment: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800" dirty="0" smtClean="0">
                <a:solidFill>
                  <a:srgbClr val="FEFDDE"/>
                </a:solidFill>
              </a:rPr>
              <a:t>• New suspected Acute leukaemia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800" dirty="0" smtClean="0">
                <a:solidFill>
                  <a:srgbClr val="FEFDDE"/>
                </a:solidFill>
              </a:rPr>
              <a:t>• New suspected Chronic myeloid leukaemia with either: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800" dirty="0" smtClean="0">
                <a:solidFill>
                  <a:srgbClr val="FEFDDE"/>
                </a:solidFill>
              </a:rPr>
              <a:t>White cell count &gt;100 x 10</a:t>
            </a:r>
            <a:r>
              <a:rPr lang="en-GB" altLang="en-US" sz="1800" baseline="30000" dirty="0" smtClean="0">
                <a:solidFill>
                  <a:srgbClr val="FEFDDE"/>
                </a:solidFill>
              </a:rPr>
              <a:t>9</a:t>
            </a:r>
            <a:r>
              <a:rPr lang="en-GB" altLang="en-US" sz="1800" dirty="0" smtClean="0">
                <a:solidFill>
                  <a:srgbClr val="FEFDDE"/>
                </a:solidFill>
              </a:rPr>
              <a:t>/l ;</a:t>
            </a:r>
            <a:r>
              <a:rPr lang="en-GB" altLang="en-US" sz="1800" dirty="0" err="1" smtClean="0">
                <a:solidFill>
                  <a:srgbClr val="FEFDDE"/>
                </a:solidFill>
              </a:rPr>
              <a:t>Hyperviscosity</a:t>
            </a:r>
            <a:r>
              <a:rPr lang="en-GB" altLang="en-US" sz="1800" dirty="0" smtClean="0">
                <a:solidFill>
                  <a:srgbClr val="FEFDDE"/>
                </a:solidFill>
              </a:rPr>
              <a:t> symptoms (Headache, visual loss, acute thrombosis)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800" i="1" dirty="0" smtClean="0">
                <a:solidFill>
                  <a:srgbClr val="FEFDDE"/>
                </a:solidFill>
              </a:rPr>
              <a:t>The duty haematologist will contact the general practice following the results of FBC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r>
              <a:rPr lang="en-GB" altLang="en-US" sz="1800" i="1" dirty="0" smtClean="0">
                <a:solidFill>
                  <a:srgbClr val="FEFDDE"/>
                </a:solidFill>
              </a:rPr>
              <a:t>and blood film examination and arrange urgent patient assessment / admission.</a:t>
            </a: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None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800" dirty="0" smtClean="0">
              <a:solidFill>
                <a:srgbClr val="FEFDDE"/>
              </a:solidFill>
            </a:endParaRPr>
          </a:p>
          <a:p>
            <a:pPr marL="342900" indent="-342900">
              <a:lnSpc>
                <a:spcPct val="70000"/>
              </a:lnSpc>
              <a:spcAft>
                <a:spcPts val="700"/>
              </a:spcAft>
              <a:buClr>
                <a:srgbClr val="8B3D9A"/>
              </a:buClr>
              <a:buFont typeface="Wingdings" pitchFamily="2" charset="2"/>
              <a:buChar char="§"/>
            </a:pPr>
            <a:endParaRPr lang="en-GB" altLang="en-US" sz="1800" dirty="0" smtClean="0">
              <a:solidFill>
                <a:srgbClr val="FEFDDE"/>
              </a:solidFill>
            </a:endParaRP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0" y="-1"/>
            <a:ext cx="9144000" cy="669925"/>
            <a:chOff x="0" y="832"/>
            <a:chExt cx="5760" cy="422"/>
          </a:xfrm>
        </p:grpSpPr>
        <p:sp>
          <p:nvSpPr>
            <p:cNvPr id="23557" name="Rectangle 5"/>
            <p:cNvSpPr>
              <a:spLocks noChangeArrowheads="1"/>
            </p:cNvSpPr>
            <p:nvPr/>
          </p:nvSpPr>
          <p:spPr bwMode="auto">
            <a:xfrm>
              <a:off x="0" y="832"/>
              <a:ext cx="5760" cy="42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en-US"/>
            </a:p>
          </p:txBody>
        </p:sp>
        <p:sp>
          <p:nvSpPr>
            <p:cNvPr id="23558" name="Text Box 6"/>
            <p:cNvSpPr txBox="1">
              <a:spLocks noChangeArrowheads="1"/>
            </p:cNvSpPr>
            <p:nvPr/>
          </p:nvSpPr>
          <p:spPr bwMode="auto">
            <a:xfrm>
              <a:off x="57" y="89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FEFDDE"/>
                  </a:solidFill>
                  <a:latin typeface="Arial" charset="0"/>
                </a:defRPr>
              </a:lvl1pPr>
              <a:lvl2pPr>
                <a:defRPr sz="2200">
                  <a:solidFill>
                    <a:srgbClr val="FEFDDE"/>
                  </a:solidFill>
                  <a:latin typeface="Arial" charset="0"/>
                </a:defRPr>
              </a:lvl2pPr>
              <a:lvl3pPr>
                <a:defRPr sz="2000">
                  <a:solidFill>
                    <a:srgbClr val="FEFDDE"/>
                  </a:solidFill>
                  <a:latin typeface="Arial" charset="0"/>
                </a:defRPr>
              </a:lvl3pPr>
              <a:lvl4pPr>
                <a:defRPr>
                  <a:solidFill>
                    <a:srgbClr val="FEFDDE"/>
                  </a:solidFill>
                  <a:latin typeface="Arial" charset="0"/>
                </a:defRPr>
              </a:lvl4pPr>
              <a:lvl5pPr>
                <a:defRPr sz="1600">
                  <a:solidFill>
                    <a:srgbClr val="FEFDDE"/>
                  </a:solidFill>
                  <a:latin typeface="Arial" charset="0"/>
                </a:defRPr>
              </a:lvl5pPr>
              <a:lvl6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6pPr>
              <a:lvl7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7pPr>
              <a:lvl8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8pPr>
              <a:lvl9pPr eaLnBrk="0" hangingPunct="0">
                <a:spcBef>
                  <a:spcPts val="1000"/>
                </a:spcBef>
                <a:spcAft>
                  <a:spcPts val="700"/>
                </a:spcAft>
                <a:buClr>
                  <a:srgbClr val="8B3D9A"/>
                </a:buClr>
                <a:defRPr sz="1600">
                  <a:solidFill>
                    <a:srgbClr val="FEFDDE"/>
                  </a:solidFill>
                  <a:latin typeface="Arial" charset="0"/>
                </a:defRPr>
              </a:lvl9pPr>
            </a:lstStyle>
            <a:p>
              <a:endParaRPr lang="en-US" altLang="en-US" sz="1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10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Please do let me know if you need to talk for any additional sessions</a:t>
            </a:r>
          </a:p>
          <a:p>
            <a:r>
              <a:rPr lang="en-GB" dirty="0" smtClean="0"/>
              <a:t>Contact me on my mobile or secretary if needed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8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780" y="692696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69269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2696"/>
            <a:ext cx="478155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0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426464"/>
          </a:xfrm>
        </p:spPr>
        <p:txBody>
          <a:bodyPr/>
          <a:lstStyle/>
          <a:p>
            <a:r>
              <a:rPr lang="en-GB" dirty="0" smtClean="0"/>
              <a:t>DIC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96752"/>
            <a:ext cx="7772400" cy="515880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DIC is always secondary</a:t>
            </a:r>
          </a:p>
          <a:p>
            <a:r>
              <a:rPr lang="en-GB" dirty="0" smtClean="0"/>
              <a:t>Treatment of underlying cause</a:t>
            </a:r>
          </a:p>
          <a:p>
            <a:r>
              <a:rPr lang="en-GB" dirty="0" smtClean="0"/>
              <a:t>In this case is wound sepsis is likely</a:t>
            </a:r>
          </a:p>
          <a:p>
            <a:r>
              <a:rPr lang="en-GB" dirty="0" smtClean="0"/>
              <a:t>Broad spectrum antibiotics essential get micro advise</a:t>
            </a:r>
          </a:p>
          <a:p>
            <a:r>
              <a:rPr lang="en-GB" dirty="0" smtClean="0"/>
              <a:t>Correct the clotting</a:t>
            </a:r>
          </a:p>
          <a:p>
            <a:r>
              <a:rPr lang="en-GB" dirty="0" smtClean="0"/>
              <a:t>CRYOPRECIPITATE 30MINUTES THAWING TIME</a:t>
            </a:r>
          </a:p>
          <a:p>
            <a:r>
              <a:rPr lang="en-GB" dirty="0" smtClean="0"/>
              <a:t>Give PLT only in moderate to severe bleeding</a:t>
            </a:r>
          </a:p>
          <a:p>
            <a:r>
              <a:rPr lang="en-GB" dirty="0" smtClean="0"/>
              <a:t>Monitor clotting frequently and give cry/FFP as necessary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31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 smtClean="0"/>
              <a:t>Microthombosis</a:t>
            </a:r>
            <a:endParaRPr lang="en-GB" dirty="0" smtClean="0"/>
          </a:p>
          <a:p>
            <a:r>
              <a:rPr lang="en-GB" dirty="0" smtClean="0"/>
              <a:t>MAHA</a:t>
            </a:r>
          </a:p>
          <a:p>
            <a:r>
              <a:rPr lang="en-GB" dirty="0" smtClean="0"/>
              <a:t>Risk of thrombosis</a:t>
            </a:r>
          </a:p>
          <a:p>
            <a:r>
              <a:rPr lang="en-GB" dirty="0" smtClean="0"/>
              <a:t>Some authorities still give iv heparin carefully </a:t>
            </a:r>
          </a:p>
          <a:p>
            <a:r>
              <a:rPr lang="en-GB" dirty="0" smtClean="0"/>
              <a:t>Treatment of the cause can reveres the process only</a:t>
            </a:r>
          </a:p>
          <a:p>
            <a:r>
              <a:rPr lang="en-GB" dirty="0" err="1" smtClean="0"/>
              <a:t>Thrmboprophylaxis</a:t>
            </a:r>
            <a:r>
              <a:rPr lang="en-GB" dirty="0" smtClean="0"/>
              <a:t> early once the bleeding stopped</a:t>
            </a:r>
          </a:p>
          <a:p>
            <a:pPr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2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</TotalTime>
  <Words>2902</Words>
  <Application>Microsoft Office PowerPoint</Application>
  <PresentationFormat>On-screen Show (4:3)</PresentationFormat>
  <Paragraphs>507</Paragraphs>
  <Slides>64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Metro</vt:lpstr>
      <vt:lpstr>Common Tests and What Next Haematology for GP practices </vt:lpstr>
      <vt:lpstr>                    </vt:lpstr>
      <vt:lpstr>GP update</vt:lpstr>
      <vt:lpstr>Patient Based Discussion 1</vt:lpstr>
      <vt:lpstr>What is the differentials</vt:lpstr>
      <vt:lpstr>Further test AE sent</vt:lpstr>
      <vt:lpstr>PowerPoint Presentation</vt:lpstr>
      <vt:lpstr>DIC</vt:lpstr>
      <vt:lpstr>DIC</vt:lpstr>
      <vt:lpstr>Common causes</vt:lpstr>
      <vt:lpstr>Patient Based Discussion 2</vt:lpstr>
      <vt:lpstr>Next steps</vt:lpstr>
      <vt:lpstr>More test</vt:lpstr>
      <vt:lpstr>Common advice to patient</vt:lpstr>
      <vt:lpstr>MDT</vt:lpstr>
      <vt:lpstr>Monitoring of MGUS</vt:lpstr>
      <vt:lpstr>Referral of patients with MGUS</vt:lpstr>
      <vt:lpstr>Patient Based Discussion 3</vt:lpstr>
      <vt:lpstr>Be aware of</vt:lpstr>
      <vt:lpstr>Neutropaenia</vt:lpstr>
      <vt:lpstr>Patient Based Discussion 4</vt:lpstr>
      <vt:lpstr>Next line of test</vt:lpstr>
      <vt:lpstr>Diagnosis</vt:lpstr>
      <vt:lpstr>Patient Based Discussion 5</vt:lpstr>
      <vt:lpstr>Next tests</vt:lpstr>
      <vt:lpstr>Alfa beta thalassemia carriers</vt:lpstr>
      <vt:lpstr>Patient Based Discussion 6</vt:lpstr>
      <vt:lpstr>CLL blood film</vt:lpstr>
      <vt:lpstr>PowerPoint Presentation</vt:lpstr>
      <vt:lpstr>Referred to haematology</vt:lpstr>
      <vt:lpstr>Chronic Lymphocytic Leukaemia</vt:lpstr>
      <vt:lpstr>Patients Based Discussion 7</vt:lpstr>
      <vt:lpstr>Follicular lymphoma cells</vt:lpstr>
      <vt:lpstr>Haem review 2 weeks</vt:lpstr>
      <vt:lpstr>CLL and Low Grade Lymphoma –discharge advise  </vt:lpstr>
      <vt:lpstr>Patient Based Discussion 8</vt:lpstr>
      <vt:lpstr>Reactive lymphocytes</vt:lpstr>
      <vt:lpstr>Reviewed in paediatric inpatient</vt:lpstr>
      <vt:lpstr>Case 8 continued</vt:lpstr>
      <vt:lpstr>Patient Based Discussion 9</vt:lpstr>
      <vt:lpstr>Bone marrow trepine</vt:lpstr>
      <vt:lpstr>Haem review urgent next day </vt:lpstr>
      <vt:lpstr>Next test</vt:lpstr>
      <vt:lpstr>Patient Based Discussion 10</vt:lpstr>
      <vt:lpstr>PowerPoint Presentation</vt:lpstr>
      <vt:lpstr>Patient Based Discussion 11</vt:lpstr>
      <vt:lpstr>PowerPoint Presentation</vt:lpstr>
      <vt:lpstr>Elderly AML</vt:lpstr>
      <vt:lpstr>Patient Based discussion 12</vt:lpstr>
      <vt:lpstr>Patients based Discussion 13</vt:lpstr>
      <vt:lpstr>Continued</vt:lpstr>
      <vt:lpstr>Patient Based Discussion 14</vt:lpstr>
      <vt:lpstr>Continued</vt:lpstr>
      <vt:lpstr>Patient Based Discussion 15</vt:lpstr>
      <vt:lpstr>Chronic Myeloid Leukaemia</vt:lpstr>
      <vt:lpstr>Reviewed in clinic 2 weeks</vt:lpstr>
      <vt:lpstr>Patient Based Discussion 16</vt:lpstr>
      <vt:lpstr>Patient Based Discussion 17</vt:lpstr>
      <vt:lpstr>Patient Based discussion 18</vt:lpstr>
      <vt:lpstr>Haem review</vt:lpstr>
      <vt:lpstr>Thrombocytosis</vt:lpstr>
      <vt:lpstr>Polycythaemia</vt:lpstr>
      <vt:lpstr>Neutrophil Leucocytosis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Islam,Mohammed</cp:lastModifiedBy>
  <cp:revision>161</cp:revision>
  <dcterms:created xsi:type="dcterms:W3CDTF">2016-03-27T09:47:23Z</dcterms:created>
  <dcterms:modified xsi:type="dcterms:W3CDTF">2017-02-04T12:44:07Z</dcterms:modified>
</cp:coreProperties>
</file>