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3" r:id="rId18"/>
    <p:sldId id="274" r:id="rId19"/>
    <p:sldId id="271" r:id="rId20"/>
    <p:sldId id="283" r:id="rId21"/>
    <p:sldId id="284" r:id="rId22"/>
    <p:sldId id="285" r:id="rId23"/>
    <p:sldId id="286" r:id="rId24"/>
    <p:sldId id="272" r:id="rId25"/>
    <p:sldId id="277" r:id="rId26"/>
    <p:sldId id="280" r:id="rId27"/>
    <p:sldId id="276" r:id="rId28"/>
    <p:sldId id="278" r:id="rId29"/>
    <p:sldId id="279" r:id="rId30"/>
    <p:sldId id="281" r:id="rId31"/>
    <p:sldId id="287" r:id="rId32"/>
    <p:sldId id="282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6993E-A8AA-4DD1-8032-B939B218C651}" type="datetimeFigureOut">
              <a:rPr lang="en-GB" smtClean="0"/>
              <a:t>18/02/2017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7AD4-9A15-449D-94C5-4DB4D92FACB2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6993E-A8AA-4DD1-8032-B939B218C651}" type="datetimeFigureOut">
              <a:rPr lang="en-GB" smtClean="0"/>
              <a:t>18/02/2017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7AD4-9A15-449D-94C5-4DB4D92FAC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6993E-A8AA-4DD1-8032-B939B218C651}" type="datetimeFigureOut">
              <a:rPr lang="en-GB" smtClean="0"/>
              <a:t>18/02/2017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7AD4-9A15-449D-94C5-4DB4D92FAC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6993E-A8AA-4DD1-8032-B939B218C651}" type="datetimeFigureOut">
              <a:rPr lang="en-GB" smtClean="0"/>
              <a:t>18/02/2017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7AD4-9A15-449D-94C5-4DB4D92FAC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6993E-A8AA-4DD1-8032-B939B218C651}" type="datetimeFigureOut">
              <a:rPr lang="en-GB" smtClean="0"/>
              <a:t>18/02/2017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7AD4-9A15-449D-94C5-4DB4D92FACB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6993E-A8AA-4DD1-8032-B939B218C651}" type="datetimeFigureOut">
              <a:rPr lang="en-GB" smtClean="0"/>
              <a:t>18/02/2017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7AD4-9A15-449D-94C5-4DB4D92FAC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6993E-A8AA-4DD1-8032-B939B218C651}" type="datetimeFigureOut">
              <a:rPr lang="en-GB" smtClean="0"/>
              <a:t>18/02/2017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7AD4-9A15-449D-94C5-4DB4D92FACB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6993E-A8AA-4DD1-8032-B939B218C651}" type="datetimeFigureOut">
              <a:rPr lang="en-GB" smtClean="0"/>
              <a:t>18/02/2017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7AD4-9A15-449D-94C5-4DB4D92FAC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6993E-A8AA-4DD1-8032-B939B218C651}" type="datetimeFigureOut">
              <a:rPr lang="en-GB" smtClean="0"/>
              <a:t>18/02/2017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7AD4-9A15-449D-94C5-4DB4D92FAC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6993E-A8AA-4DD1-8032-B939B218C651}" type="datetimeFigureOut">
              <a:rPr lang="en-GB" smtClean="0"/>
              <a:t>18/02/2017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7AD4-9A15-449D-94C5-4DB4D92FAC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696993E-A8AA-4DD1-8032-B939B218C651}" type="datetimeFigureOut">
              <a:rPr lang="en-GB" smtClean="0"/>
              <a:t>18/02/2017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1F57AD4-9A15-449D-94C5-4DB4D92FAC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696993E-A8AA-4DD1-8032-B939B218C651}" type="datetimeFigureOut">
              <a:rPr lang="en-GB" smtClean="0"/>
              <a:t>18/02/2017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1F57AD4-9A15-449D-94C5-4DB4D92FACB2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Clinicopathological Case Conference </a:t>
            </a:r>
            <a:r>
              <a:rPr lang="en-GB" dirty="0"/>
              <a:t>of Haematological Medicine week </a:t>
            </a:r>
            <a:r>
              <a:rPr lang="en-GB" dirty="0" smtClean="0"/>
              <a:t>3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4824"/>
            <a:ext cx="7772400" cy="4510736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GB" dirty="0" smtClean="0"/>
              <a:t>                         Case </a:t>
            </a:r>
            <a:r>
              <a:rPr lang="en-GB" dirty="0"/>
              <a:t>of the week</a:t>
            </a:r>
          </a:p>
          <a:p>
            <a:pPr marL="68580" indent="0">
              <a:buNone/>
            </a:pPr>
            <a:r>
              <a:rPr lang="en-GB" dirty="0"/>
              <a:t>                         </a:t>
            </a:r>
            <a:r>
              <a:rPr lang="en-GB" dirty="0" smtClean="0"/>
              <a:t>17th </a:t>
            </a:r>
            <a:r>
              <a:rPr lang="en-GB" dirty="0"/>
              <a:t>February 2017 </a:t>
            </a:r>
          </a:p>
          <a:p>
            <a:pPr marL="68580" indent="0">
              <a:buNone/>
            </a:pPr>
            <a:r>
              <a:rPr lang="en-GB" dirty="0"/>
              <a:t>                         Video linked                     </a:t>
            </a:r>
          </a:p>
          <a:p>
            <a:pPr marL="68580" indent="0">
              <a:buNone/>
            </a:pPr>
            <a:r>
              <a:rPr lang="en-GB" dirty="0"/>
              <a:t>  </a:t>
            </a:r>
          </a:p>
          <a:p>
            <a:pPr marL="68580" indent="0">
              <a:buNone/>
            </a:pPr>
            <a:r>
              <a:rPr lang="en-GB" dirty="0"/>
              <a:t>Southend , Basildon and Chelmsford University Hospitals NHS foundation Trust (ESR). East of England, United Kingdom.</a:t>
            </a:r>
          </a:p>
          <a:p>
            <a:endParaRPr lang="en-GB" dirty="0"/>
          </a:p>
          <a:p>
            <a:pPr marL="68580" indent="0">
              <a:buNone/>
            </a:pPr>
            <a:r>
              <a:rPr lang="nl-NL" dirty="0"/>
              <a:t>Dr Amin Islam MB, MRCP UK, FRCPath UK</a:t>
            </a:r>
          </a:p>
          <a:p>
            <a:pPr marL="68580" indent="0">
              <a:buNone/>
            </a:pPr>
            <a:r>
              <a:rPr lang="en-GB" dirty="0"/>
              <a:t>Consultant Haematologist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37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Reticulocytes</a:t>
            </a:r>
          </a:p>
          <a:p>
            <a:r>
              <a:rPr lang="en-GB" dirty="0" smtClean="0"/>
              <a:t>LDH</a:t>
            </a:r>
          </a:p>
          <a:p>
            <a:r>
              <a:rPr lang="en-GB" dirty="0" smtClean="0"/>
              <a:t>DAT</a:t>
            </a:r>
          </a:p>
          <a:p>
            <a:r>
              <a:rPr lang="en-GB" dirty="0"/>
              <a:t>H</a:t>
            </a:r>
            <a:r>
              <a:rPr lang="en-GB" dirty="0" smtClean="0"/>
              <a:t>aematinics</a:t>
            </a:r>
          </a:p>
          <a:p>
            <a:r>
              <a:rPr lang="en-GB" dirty="0" smtClean="0"/>
              <a:t>CT chest , neck , abdomen and pelvis</a:t>
            </a:r>
          </a:p>
          <a:p>
            <a:r>
              <a:rPr lang="en-GB" dirty="0" smtClean="0"/>
              <a:t>Viral serology</a:t>
            </a:r>
          </a:p>
          <a:p>
            <a:r>
              <a:rPr lang="en-GB" dirty="0" smtClean="0"/>
              <a:t>ANA</a:t>
            </a:r>
          </a:p>
          <a:p>
            <a:r>
              <a:rPr lang="en-GB" dirty="0" smtClean="0"/>
              <a:t>TFTs</a:t>
            </a:r>
          </a:p>
          <a:p>
            <a:r>
              <a:rPr lang="en-GB" dirty="0" smtClean="0"/>
              <a:t>Serum protein electrophoresis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0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4124708" cy="15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82" y="3223125"/>
            <a:ext cx="37993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4198853" cy="355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9" y="4581128"/>
            <a:ext cx="3928053" cy="136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5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CT CNAP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5184576" cy="570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0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3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Bone marrow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3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37824"/>
          </a:xfrm>
        </p:spPr>
        <p:txBody>
          <a:bodyPr/>
          <a:lstStyle/>
          <a:p>
            <a:r>
              <a:rPr lang="en-GB" dirty="0" smtClean="0"/>
              <a:t>Bone marrow report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95" y="919346"/>
            <a:ext cx="8316416" cy="593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2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 a diagnosis and treatments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0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Urgent LB biopsy arranged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772400" cy="5445224"/>
          </a:xfrm>
        </p:spPr>
        <p:txBody>
          <a:bodyPr/>
          <a:lstStyle/>
          <a:p>
            <a:r>
              <a:rPr lang="en-GB" dirty="0" smtClean="0"/>
              <a:t>IVIG given</a:t>
            </a:r>
          </a:p>
          <a:p>
            <a:r>
              <a:rPr lang="en-GB" dirty="0" smtClean="0"/>
              <a:t>Transfuse pools of platelets</a:t>
            </a:r>
            <a:endParaRPr lang="en-GB" dirty="0" smtClean="0"/>
          </a:p>
          <a:p>
            <a:r>
              <a:rPr lang="en-GB" dirty="0" smtClean="0"/>
              <a:t>Prednisolone 1m/kg started after biopsy</a:t>
            </a:r>
            <a:endParaRPr lang="en-GB" dirty="0" smtClean="0"/>
          </a:p>
          <a:p>
            <a:r>
              <a:rPr lang="en-GB" dirty="0" smtClean="0"/>
              <a:t>Folic acid</a:t>
            </a:r>
          </a:p>
          <a:p>
            <a:r>
              <a:rPr lang="en-GB" dirty="0" smtClean="0"/>
              <a:t>PPI</a:t>
            </a:r>
          </a:p>
          <a:p>
            <a:r>
              <a:rPr lang="en-GB" dirty="0" smtClean="0"/>
              <a:t>2 red cell and </a:t>
            </a:r>
            <a:r>
              <a:rPr lang="en-GB" dirty="0" smtClean="0"/>
              <a:t>1 </a:t>
            </a:r>
            <a:r>
              <a:rPr lang="en-GB" dirty="0" smtClean="0"/>
              <a:t>pools of </a:t>
            </a:r>
            <a:r>
              <a:rPr lang="en-GB" dirty="0" smtClean="0"/>
              <a:t>platelets pos</a:t>
            </a:r>
            <a:r>
              <a:rPr lang="en-GB" dirty="0" smtClean="0"/>
              <a:t>t </a:t>
            </a:r>
            <a:r>
              <a:rPr lang="en-GB" dirty="0" smtClean="0"/>
              <a:t>biopsy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9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1116736"/>
          </a:xfrm>
        </p:spPr>
        <p:txBody>
          <a:bodyPr/>
          <a:lstStyle/>
          <a:p>
            <a:r>
              <a:rPr lang="en-GB" dirty="0" smtClean="0"/>
              <a:t>Flow cytometry and karyotypes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992888" cy="593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1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37 years old gentleman from Sri </a:t>
            </a:r>
            <a:r>
              <a:rPr lang="en-GB" dirty="0" err="1" smtClean="0"/>
              <a:t>lanka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Admitted to Hospital after a blood test at GP </a:t>
            </a:r>
            <a:r>
              <a:rPr lang="en-GB" dirty="0" smtClean="0"/>
              <a:t>surgery</a:t>
            </a:r>
          </a:p>
          <a:p>
            <a:r>
              <a:rPr lang="en-GB" dirty="0" smtClean="0"/>
              <a:t> </a:t>
            </a:r>
            <a:r>
              <a:rPr lang="en-GB" dirty="0"/>
              <a:t>revealed pancytopenia </a:t>
            </a:r>
            <a:endParaRPr lang="en-GB" dirty="0" smtClean="0"/>
          </a:p>
          <a:p>
            <a:r>
              <a:rPr lang="en-GB" dirty="0" smtClean="0"/>
              <a:t>Patient </a:t>
            </a:r>
            <a:r>
              <a:rPr lang="en-GB" dirty="0"/>
              <a:t>felt relatively well apart form weight loss in the last few years (12 kg over 5 years, unintentional) </a:t>
            </a:r>
            <a:endParaRPr lang="en-GB" dirty="0" smtClean="0"/>
          </a:p>
          <a:p>
            <a:r>
              <a:rPr lang="en-GB" dirty="0" smtClean="0"/>
              <a:t>SOB </a:t>
            </a:r>
            <a:r>
              <a:rPr lang="en-GB" dirty="0"/>
              <a:t>over the past 2-3 years.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139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7 of prednisolone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80" y="1619250"/>
            <a:ext cx="5850245" cy="469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096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do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113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979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Bloods post </a:t>
            </a:r>
            <a:r>
              <a:rPr lang="en-GB" dirty="0" smtClean="0"/>
              <a:t>IVIG day 3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26823"/>
            <a:ext cx="7560839" cy="503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069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Left axillary node </a:t>
            </a:r>
            <a:r>
              <a:rPr lang="en-GB" dirty="0" smtClean="0"/>
              <a:t>biopsy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9" y="1628800"/>
            <a:ext cx="862490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2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389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51950" cy="240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337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8" y="1556792"/>
            <a:ext cx="826756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3284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1" y="2276872"/>
            <a:ext cx="8555398" cy="30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9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798524" cy="28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59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On examination </a:t>
            </a:r>
            <a:r>
              <a:rPr lang="en-GB" dirty="0" smtClean="0"/>
              <a:t>: </a:t>
            </a:r>
          </a:p>
          <a:p>
            <a:r>
              <a:rPr lang="en-GB" dirty="0"/>
              <a:t>looks very anxious and hyperactive, sweaty</a:t>
            </a:r>
          </a:p>
          <a:p>
            <a:r>
              <a:rPr lang="en-GB" dirty="0" err="1"/>
              <a:t>Haemodynamically</a:t>
            </a:r>
            <a:r>
              <a:rPr lang="en-GB" dirty="0"/>
              <a:t> stable with low grade temperature 37.2 C</a:t>
            </a:r>
          </a:p>
          <a:p>
            <a:r>
              <a:rPr lang="en-GB" dirty="0"/>
              <a:t>Skin and </a:t>
            </a:r>
            <a:r>
              <a:rPr lang="en-GB" dirty="0" smtClean="0"/>
              <a:t>locomotors </a:t>
            </a:r>
            <a:r>
              <a:rPr lang="en-GB" dirty="0"/>
              <a:t>: </a:t>
            </a:r>
            <a:r>
              <a:rPr lang="en-GB" dirty="0" smtClean="0"/>
              <a:t>unremarkable</a:t>
            </a:r>
          </a:p>
          <a:p>
            <a:r>
              <a:rPr lang="en-GB" dirty="0" smtClean="0"/>
              <a:t>widespread </a:t>
            </a:r>
            <a:r>
              <a:rPr lang="en-GB" dirty="0"/>
              <a:t>lymphadenopathy - cervical, large left axillary and bilateral inguinal.</a:t>
            </a:r>
          </a:p>
          <a:p>
            <a:r>
              <a:rPr lang="en-GB" dirty="0" smtClean="0"/>
              <a:t>Rest of the system: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7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 platelets antibody</a:t>
            </a:r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50972" cy="356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965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 neutrophils antibody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5" y="1916832"/>
            <a:ext cx="8917185" cy="419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064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Endocrinology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Graves disease likely</a:t>
            </a:r>
          </a:p>
          <a:p>
            <a:r>
              <a:rPr lang="en-GB" dirty="0" smtClean="0"/>
              <a:t>Commenced </a:t>
            </a:r>
            <a:r>
              <a:rPr lang="en-GB" dirty="0" err="1" smtClean="0"/>
              <a:t>Carbimazole</a:t>
            </a:r>
            <a:r>
              <a:rPr lang="en-GB" dirty="0"/>
              <a:t> </a:t>
            </a:r>
            <a:r>
              <a:rPr lang="en-GB" dirty="0" smtClean="0"/>
              <a:t>an </a:t>
            </a:r>
            <a:r>
              <a:rPr lang="en-GB" dirty="0" err="1" smtClean="0"/>
              <a:t>propranonolol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911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haematology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Added AZATHIPINE to tapper prednisolone</a:t>
            </a:r>
          </a:p>
          <a:p>
            <a:r>
              <a:rPr lang="en-GB" dirty="0" smtClean="0"/>
              <a:t>Indefinite folic acid</a:t>
            </a:r>
          </a:p>
          <a:p>
            <a:r>
              <a:rPr lang="en-GB" dirty="0" smtClean="0"/>
              <a:t>Under watch and wait</a:t>
            </a:r>
          </a:p>
          <a:p>
            <a:r>
              <a:rPr lang="en-GB" dirty="0" err="1" smtClean="0"/>
              <a:t>Euthyroid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561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 of WCC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3" y="2060848"/>
            <a:ext cx="832735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9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 test </a:t>
            </a:r>
            <a:r>
              <a:rPr lang="en-GB" dirty="0"/>
              <a:t>J</a:t>
            </a:r>
            <a:r>
              <a:rPr lang="en-GB" dirty="0" smtClean="0"/>
              <a:t>anuary 2017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5" y="1628800"/>
            <a:ext cx="9029251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</a:t>
            </a:r>
            <a:r>
              <a:rPr lang="en-GB" dirty="0" smtClean="0"/>
              <a:t>iagnosis AILPS most likely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Autoimmune </a:t>
            </a:r>
            <a:r>
              <a:rPr lang="en-GB" dirty="0" err="1"/>
              <a:t>lymphoproliferative</a:t>
            </a:r>
            <a:r>
              <a:rPr lang="en-GB" dirty="0"/>
              <a:t> syndrome (ALPS) represents a failure of apoptotic mechanisms to maintain lymphocyte homeostasis, permitting accumulation of lymphoid mass and persistence of </a:t>
            </a:r>
            <a:r>
              <a:rPr lang="en-GB" dirty="0" err="1"/>
              <a:t>autoreactive</a:t>
            </a:r>
            <a:r>
              <a:rPr lang="en-GB" dirty="0"/>
              <a:t> cells that often manifest in childhood with chronic </a:t>
            </a:r>
            <a:r>
              <a:rPr lang="en-GB" dirty="0" err="1"/>
              <a:t>nonmalignant</a:t>
            </a:r>
            <a:r>
              <a:rPr lang="en-GB" dirty="0"/>
              <a:t> lymphadenopathy, </a:t>
            </a:r>
            <a:r>
              <a:rPr lang="en-GB" dirty="0" err="1"/>
              <a:t>hepatosplenomegaly</a:t>
            </a:r>
            <a:r>
              <a:rPr lang="en-GB" dirty="0"/>
              <a:t>, and recurring </a:t>
            </a:r>
            <a:r>
              <a:rPr lang="en-GB" dirty="0" err="1"/>
              <a:t>multilineage</a:t>
            </a:r>
            <a:r>
              <a:rPr lang="en-GB" dirty="0"/>
              <a:t> </a:t>
            </a:r>
            <a:r>
              <a:rPr lang="en-GB" dirty="0" err="1"/>
              <a:t>cytopenias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986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ALPS is one of the first well-characterized human genetic diseases of apoptosis. Autosomal dominant transmission of heterozygous </a:t>
            </a:r>
            <a:r>
              <a:rPr lang="en-GB" dirty="0" err="1"/>
              <a:t>germline</a:t>
            </a:r>
            <a:r>
              <a:rPr lang="en-GB" dirty="0"/>
              <a:t> </a:t>
            </a:r>
            <a:r>
              <a:rPr lang="en-GB" i="1" dirty="0"/>
              <a:t>FAS</a:t>
            </a:r>
            <a:r>
              <a:rPr lang="en-GB" dirty="0"/>
              <a:t> mutations accounts for the majority of ALPS cases,</a:t>
            </a:r>
          </a:p>
        </p:txBody>
      </p:sp>
    </p:spTree>
    <p:extLst>
      <p:ext uri="{BB962C8B-B14F-4D97-AF65-F5344CB8AC3E}">
        <p14:creationId xmlns:p14="http://schemas.microsoft.com/office/powerpoint/2010/main" val="6148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566"/>
            <a:ext cx="8949431" cy="587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0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Required criteria </a:t>
            </a:r>
          </a:p>
          <a:p>
            <a:r>
              <a:rPr lang="en-GB" dirty="0"/>
              <a:t>    1. Chronic (&gt; 6 months), </a:t>
            </a:r>
            <a:r>
              <a:rPr lang="en-GB" dirty="0" err="1"/>
              <a:t>nonmalignant</a:t>
            </a:r>
            <a:r>
              <a:rPr lang="en-GB" dirty="0"/>
              <a:t>, </a:t>
            </a:r>
            <a:r>
              <a:rPr lang="en-GB" dirty="0" err="1"/>
              <a:t>noninfectious</a:t>
            </a:r>
            <a:r>
              <a:rPr lang="en-GB" dirty="0"/>
              <a:t> lymphadenopathy and/or splenomegaly </a:t>
            </a:r>
          </a:p>
          <a:p>
            <a:r>
              <a:rPr lang="en-GB" dirty="0"/>
              <a:t>    2. Elevated CD3+ TCR</a:t>
            </a:r>
            <a:r>
              <a:rPr lang="el-GR" dirty="0"/>
              <a:t>αβ+</a:t>
            </a:r>
            <a:r>
              <a:rPr lang="en-GB" dirty="0"/>
              <a:t>CD4−CD8− DNT cells (&gt; 1.5% of total lymphocytes or &gt; 2.5% of CD3+ lymphocytes) in the setting of normal or elevated lymphocyte counts </a:t>
            </a:r>
          </a:p>
          <a:p>
            <a:r>
              <a:rPr lang="en-GB" dirty="0"/>
              <a:t>Additional criteria </a:t>
            </a:r>
          </a:p>
          <a:p>
            <a:r>
              <a:rPr lang="en-GB" dirty="0"/>
              <a:t>    Primary </a:t>
            </a:r>
          </a:p>
          <a:p>
            <a:r>
              <a:rPr lang="en-GB" dirty="0"/>
              <a:t>        1. Defective lymphocyte apoptosis in 2 separate assays </a:t>
            </a:r>
          </a:p>
          <a:p>
            <a:r>
              <a:rPr lang="en-GB" dirty="0"/>
              <a:t>        2. Somatic or </a:t>
            </a:r>
            <a:r>
              <a:rPr lang="en-GB" dirty="0" err="1"/>
              <a:t>germline</a:t>
            </a:r>
            <a:r>
              <a:rPr lang="en-GB" dirty="0"/>
              <a:t> pathogenic mutation in FAS, FASLG, or CASP10 </a:t>
            </a:r>
          </a:p>
          <a:p>
            <a:r>
              <a:rPr lang="en-GB" dirty="0"/>
              <a:t>    </a:t>
            </a:r>
          </a:p>
        </p:txBody>
      </p:sp>
    </p:spTree>
    <p:extLst>
      <p:ext uri="{BB962C8B-B14F-4D97-AF65-F5344CB8AC3E}">
        <p14:creationId xmlns:p14="http://schemas.microsoft.com/office/powerpoint/2010/main" val="249495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GCS 15/15</a:t>
            </a:r>
          </a:p>
          <a:p>
            <a:r>
              <a:rPr lang="en-GB" dirty="0"/>
              <a:t>Respiratory: NAD</a:t>
            </a:r>
          </a:p>
          <a:p>
            <a:r>
              <a:rPr lang="en-GB" dirty="0"/>
              <a:t>CVS: NAD</a:t>
            </a:r>
          </a:p>
          <a:p>
            <a:r>
              <a:rPr lang="en-GB" dirty="0"/>
              <a:t>Neurology: NAD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961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Secondary </a:t>
            </a:r>
          </a:p>
          <a:p>
            <a:r>
              <a:rPr lang="en-GB" dirty="0"/>
              <a:t>        3. Elevated plasma </a:t>
            </a:r>
            <a:r>
              <a:rPr lang="en-GB" dirty="0" err="1"/>
              <a:t>sFASL</a:t>
            </a:r>
            <a:r>
              <a:rPr lang="en-GB" dirty="0"/>
              <a:t> levels (&gt; 200 </a:t>
            </a:r>
            <a:r>
              <a:rPr lang="en-GB" dirty="0" err="1"/>
              <a:t>pg</a:t>
            </a:r>
            <a:r>
              <a:rPr lang="en-GB" dirty="0"/>
              <a:t>/mL), plasma IL-10 levels (&gt; 20 </a:t>
            </a:r>
            <a:r>
              <a:rPr lang="en-GB" dirty="0" err="1"/>
              <a:t>pg</a:t>
            </a:r>
            <a:r>
              <a:rPr lang="en-GB" dirty="0"/>
              <a:t>/mL), serum or plasma vitamin B12 levels (&gt; 1500 </a:t>
            </a:r>
            <a:r>
              <a:rPr lang="en-GB" dirty="0" err="1"/>
              <a:t>ng</a:t>
            </a:r>
            <a:r>
              <a:rPr lang="en-GB" dirty="0"/>
              <a:t>/L) or plasma IL-18 levels &gt; 500 </a:t>
            </a:r>
            <a:r>
              <a:rPr lang="en-GB" dirty="0" err="1"/>
              <a:t>pg</a:t>
            </a:r>
            <a:r>
              <a:rPr lang="en-GB" dirty="0"/>
              <a:t>/mL </a:t>
            </a:r>
          </a:p>
          <a:p>
            <a:r>
              <a:rPr lang="en-GB" dirty="0"/>
              <a:t>        4. Typical </a:t>
            </a:r>
            <a:r>
              <a:rPr lang="en-GB" dirty="0" err="1"/>
              <a:t>immunohistologic</a:t>
            </a:r>
            <a:r>
              <a:rPr lang="en-GB" dirty="0"/>
              <a:t> findings as reviewed by a </a:t>
            </a:r>
            <a:r>
              <a:rPr lang="en-GB" dirty="0" err="1"/>
              <a:t>hematopathologist</a:t>
            </a:r>
            <a:r>
              <a:rPr lang="en-GB" dirty="0"/>
              <a:t> </a:t>
            </a:r>
          </a:p>
          <a:p>
            <a:r>
              <a:rPr lang="en-GB" dirty="0"/>
              <a:t>        5. Autoimmune </a:t>
            </a:r>
            <a:r>
              <a:rPr lang="en-GB" dirty="0" err="1"/>
              <a:t>cytopenias</a:t>
            </a:r>
            <a:r>
              <a:rPr lang="en-GB" dirty="0"/>
              <a:t> (</a:t>
            </a:r>
            <a:r>
              <a:rPr lang="en-GB" dirty="0" err="1"/>
              <a:t>hemolytic</a:t>
            </a:r>
            <a:r>
              <a:rPr lang="en-GB" dirty="0"/>
              <a:t> </a:t>
            </a:r>
            <a:r>
              <a:rPr lang="en-GB" dirty="0" err="1"/>
              <a:t>anemia</a:t>
            </a:r>
            <a:r>
              <a:rPr lang="en-GB" dirty="0"/>
              <a:t>, thrombocytopenia, or neutropenia) with elevated </a:t>
            </a:r>
            <a:r>
              <a:rPr lang="en-GB" dirty="0" err="1"/>
              <a:t>IgG</a:t>
            </a:r>
            <a:r>
              <a:rPr lang="en-GB" dirty="0"/>
              <a:t> levels (polyclonal </a:t>
            </a:r>
            <a:r>
              <a:rPr lang="en-GB" dirty="0" err="1"/>
              <a:t>hypergammaglobulinemia</a:t>
            </a:r>
            <a:r>
              <a:rPr lang="en-GB" dirty="0"/>
              <a:t>) </a:t>
            </a:r>
          </a:p>
          <a:p>
            <a:r>
              <a:rPr lang="en-GB" dirty="0"/>
              <a:t>        6. Family history of a </a:t>
            </a:r>
            <a:r>
              <a:rPr lang="en-GB" dirty="0" err="1"/>
              <a:t>nonmalignant</a:t>
            </a:r>
            <a:r>
              <a:rPr lang="en-GB" dirty="0"/>
              <a:t>/</a:t>
            </a:r>
            <a:r>
              <a:rPr lang="en-GB" dirty="0" err="1"/>
              <a:t>noninfectious</a:t>
            </a:r>
            <a:r>
              <a:rPr lang="en-GB" dirty="0"/>
              <a:t> </a:t>
            </a:r>
            <a:r>
              <a:rPr lang="en-GB" dirty="0" err="1"/>
              <a:t>lymphoproliferation</a:t>
            </a:r>
            <a:r>
              <a:rPr lang="en-GB" dirty="0"/>
              <a:t> with or without autoimmunity </a:t>
            </a:r>
          </a:p>
          <a:p>
            <a:r>
              <a:rPr lang="en-GB" dirty="0"/>
              <a:t>Definitive diagnosis: Both required criteria plus one primary accessory criterion. </a:t>
            </a:r>
          </a:p>
          <a:p>
            <a:r>
              <a:rPr lang="en-GB" dirty="0"/>
              <a:t>Probable diagnosis: Both required criteria plus one secondary accessory criterion.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090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</a:t>
            </a:r>
            <a:r>
              <a:rPr lang="en-GB" dirty="0" smtClean="0"/>
              <a:t>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Returning traveller from endemic areas can have anything else like other </a:t>
            </a:r>
            <a:r>
              <a:rPr lang="en-GB" dirty="0" smtClean="0"/>
              <a:t>patients</a:t>
            </a:r>
            <a:endParaRPr lang="en-GB" dirty="0" smtClean="0"/>
          </a:p>
          <a:p>
            <a:r>
              <a:rPr lang="en-GB" dirty="0" smtClean="0"/>
              <a:t>Careful assessment of adenopathy is essential</a:t>
            </a:r>
          </a:p>
          <a:p>
            <a:r>
              <a:rPr lang="en-GB" dirty="0" smtClean="0"/>
              <a:t>Any young patient with adenopathy should be evaluated for non cancerous and reactive pathology</a:t>
            </a:r>
          </a:p>
          <a:p>
            <a:r>
              <a:rPr lang="en-GB" dirty="0" smtClean="0"/>
              <a:t>EBV </a:t>
            </a:r>
            <a:r>
              <a:rPr lang="en-GB" dirty="0" err="1" smtClean="0"/>
              <a:t>lymphoproliferation</a:t>
            </a:r>
            <a:r>
              <a:rPr lang="en-GB" dirty="0" smtClean="0"/>
              <a:t> should be excluded</a:t>
            </a:r>
            <a:endParaRPr lang="en-GB" dirty="0" smtClean="0"/>
          </a:p>
          <a:p>
            <a:r>
              <a:rPr lang="en-GB" dirty="0" smtClean="0"/>
              <a:t>Autoimmune such as our case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58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PMH and 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NIL</a:t>
            </a:r>
          </a:p>
          <a:p>
            <a:r>
              <a:rPr lang="en-GB" dirty="0" smtClean="0"/>
              <a:t>Not known drug allergy</a:t>
            </a:r>
          </a:p>
          <a:p>
            <a:r>
              <a:rPr lang="en-GB" dirty="0" smtClean="0"/>
              <a:t>Nil medication on admission</a:t>
            </a:r>
          </a:p>
          <a:p>
            <a:r>
              <a:rPr lang="en-GB" dirty="0" smtClean="0"/>
              <a:t>Return from Sri Lanka 6 weeks ago after staying 2 months</a:t>
            </a:r>
          </a:p>
          <a:p>
            <a:r>
              <a:rPr lang="en-GB" dirty="0" smtClean="0"/>
              <a:t>Single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6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864096"/>
          </a:xfrm>
        </p:spPr>
        <p:txBody>
          <a:bodyPr/>
          <a:lstStyle/>
          <a:p>
            <a:r>
              <a:rPr lang="en-GB" dirty="0" smtClean="0"/>
              <a:t>Haematology bloods on admission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62157"/>
            <a:ext cx="6408712" cy="58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0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 test would you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 film on admission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4251"/>
            <a:ext cx="7213927" cy="565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9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Chemistry blood on admission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05" y="1484784"/>
            <a:ext cx="859086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9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223</TotalTime>
  <Words>447</Words>
  <Application>Microsoft Office PowerPoint</Application>
  <PresentationFormat>On-screen Show (4:3)</PresentationFormat>
  <Paragraphs>100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Metro</vt:lpstr>
      <vt:lpstr>Clinicopathological Case Conference of Haematological Medicine week 3 </vt:lpstr>
      <vt:lpstr>37 years old gentleman from Sri lanka</vt:lpstr>
      <vt:lpstr>PowerPoint Presentation</vt:lpstr>
      <vt:lpstr>PowerPoint Presentation</vt:lpstr>
      <vt:lpstr>PMH and SH</vt:lpstr>
      <vt:lpstr>Haematology bloods on admission</vt:lpstr>
      <vt:lpstr>What next test would you do?</vt:lpstr>
      <vt:lpstr>Blood film on admission</vt:lpstr>
      <vt:lpstr>Chemistry blood on admission</vt:lpstr>
      <vt:lpstr>What next </vt:lpstr>
      <vt:lpstr>PowerPoint Presentation</vt:lpstr>
      <vt:lpstr>PowerPoint Presentation</vt:lpstr>
      <vt:lpstr>CT CNAP</vt:lpstr>
      <vt:lpstr>Next tests</vt:lpstr>
      <vt:lpstr>Bone marrow</vt:lpstr>
      <vt:lpstr>Bone marrow report</vt:lpstr>
      <vt:lpstr>Suggest a diagnosis and treatments</vt:lpstr>
      <vt:lpstr>Urgent LB biopsy arranged</vt:lpstr>
      <vt:lpstr>Flow cytometry and karyotypes</vt:lpstr>
      <vt:lpstr>Day 7 of prednisolone</vt:lpstr>
      <vt:lpstr>What to do next?</vt:lpstr>
      <vt:lpstr>PowerPoint Presentation</vt:lpstr>
      <vt:lpstr>Bloods post IVIG day 3</vt:lpstr>
      <vt:lpstr>Left axillary node biopsy reports</vt:lpstr>
      <vt:lpstr>Further tests</vt:lpstr>
      <vt:lpstr>PowerPoint Presentation</vt:lpstr>
      <vt:lpstr>PowerPoint Presentation</vt:lpstr>
      <vt:lpstr>PowerPoint Presentation</vt:lpstr>
      <vt:lpstr>PowerPoint Presentation</vt:lpstr>
      <vt:lpstr>Anti platelets antibody</vt:lpstr>
      <vt:lpstr>Anti neutrophils antibody</vt:lpstr>
      <vt:lpstr>Endocrinology review</vt:lpstr>
      <vt:lpstr>Further haematology review</vt:lpstr>
      <vt:lpstr>Flow of WCC</vt:lpstr>
      <vt:lpstr>Blood test January 2017</vt:lpstr>
      <vt:lpstr>Diagnosis AILPS most likely</vt:lpstr>
      <vt:lpstr>PowerPoint Presentation</vt:lpstr>
      <vt:lpstr>PowerPoint Presentation</vt:lpstr>
      <vt:lpstr>PowerPoint Presentation</vt:lpstr>
      <vt:lpstr>PowerPoint Presentation</vt:lpstr>
      <vt:lpstr>Learning points</vt:lpstr>
    </vt:vector>
  </TitlesOfParts>
  <Company>Southend University Hospital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Clinicopathological Case Conference of Haematological Medicine week 3</dc:title>
  <dc:creator>Islam, Mohammed</dc:creator>
  <cp:lastModifiedBy>Islam,Mohammed</cp:lastModifiedBy>
  <cp:revision>50</cp:revision>
  <dcterms:created xsi:type="dcterms:W3CDTF">2017-02-16T14:29:33Z</dcterms:created>
  <dcterms:modified xsi:type="dcterms:W3CDTF">2017-02-18T11:02:44Z</dcterms:modified>
</cp:coreProperties>
</file>