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7" r:id="rId31"/>
    <p:sldId id="286" r:id="rId32"/>
    <p:sldId id="298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9" r:id="rId41"/>
    <p:sldId id="295" r:id="rId42"/>
    <p:sldId id="300" r:id="rId43"/>
    <p:sldId id="296" r:id="rId44"/>
    <p:sldId id="301" r:id="rId45"/>
    <p:sldId id="302" r:id="rId46"/>
    <p:sldId id="303" r:id="rId47"/>
    <p:sldId id="304" r:id="rId48"/>
    <p:sldId id="308" r:id="rId49"/>
    <p:sldId id="306" r:id="rId50"/>
    <p:sldId id="305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CA0A8D-6861-4728-AC49-EE173A14439D}" type="datetimeFigureOut">
              <a:rPr lang="en-GB" smtClean="0"/>
              <a:pPr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AB2FF2A-997E-436D-8349-F6A6A6D5724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ogtOgy93QAhUGuxQKHRjQCnsQjRwIBw&amp;url=http://www.bloodjournal.org/content/114/25/5126&amp;psig=AFQjCNEyJZiB-MyO7O88r8FjfuBvHXMMvg&amp;ust=148104568317869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uk/url?sa=i&amp;rct=j&amp;q=&amp;esrc=s&amp;source=images&amp;cd=&amp;cad=rja&amp;uact=8&amp;ved=0ahUKEwjI5LK0y93QAhUKkRQKHelZBi4QjRwIBw&amp;url=http://www.pubcan.org/printicdotopo.php?id=4120&amp;psig=AFQjCNEyJZiB-MyO7O88r8FjfuBvHXMMvg&amp;ust=1481045683178698" TargetMode="Externa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Haematological Emergencies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P</a:t>
            </a:r>
            <a:r>
              <a:rPr lang="en-GB" dirty="0" smtClean="0"/>
              <a:t>atients Based </a:t>
            </a:r>
            <a:r>
              <a:rPr lang="en-GB" dirty="0"/>
              <a:t>D</a:t>
            </a:r>
            <a:r>
              <a:rPr lang="en-GB" dirty="0" smtClean="0"/>
              <a:t>iscussion</a:t>
            </a:r>
          </a:p>
          <a:p>
            <a:r>
              <a:rPr lang="en-GB" dirty="0" smtClean="0"/>
              <a:t>AMS teaching Day</a:t>
            </a:r>
          </a:p>
          <a:p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of December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Holistic approach and MDT approach</a:t>
            </a:r>
          </a:p>
          <a:p>
            <a:r>
              <a:rPr lang="en-GB" dirty="0" smtClean="0"/>
              <a:t>Urgent RT/Steroid life saving</a:t>
            </a:r>
          </a:p>
          <a:p>
            <a:r>
              <a:rPr lang="en-GB" dirty="0" smtClean="0"/>
              <a:t>Consider PE as highest risk group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based discussion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71 years old man</a:t>
            </a:r>
          </a:p>
          <a:p>
            <a:r>
              <a:rPr lang="en-GB" dirty="0" smtClean="0"/>
              <a:t>Presented to ED</a:t>
            </a:r>
          </a:p>
          <a:p>
            <a:r>
              <a:rPr lang="en-GB" dirty="0" smtClean="0"/>
              <a:t>3 days history of back pain and leg weakness</a:t>
            </a:r>
          </a:p>
          <a:p>
            <a:r>
              <a:rPr lang="en-GB" dirty="0" smtClean="0"/>
              <a:t>Difficulty passing urine for 1 day</a:t>
            </a:r>
          </a:p>
          <a:p>
            <a:r>
              <a:rPr lang="en-GB" dirty="0" smtClean="0"/>
              <a:t>No PMH</a:t>
            </a:r>
          </a:p>
          <a:p>
            <a:r>
              <a:rPr lang="en-GB" dirty="0" smtClean="0"/>
              <a:t>Only taking PRN paracetamol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Mechanical back pain</a:t>
            </a:r>
          </a:p>
          <a:p>
            <a:r>
              <a:rPr lang="en-GB" dirty="0" smtClean="0"/>
              <a:t>Spinal cord compression</a:t>
            </a:r>
          </a:p>
          <a:p>
            <a:r>
              <a:rPr lang="en-GB" dirty="0" smtClean="0"/>
              <a:t>Urinary obstruction due to UTI</a:t>
            </a:r>
          </a:p>
          <a:p>
            <a:r>
              <a:rPr lang="en-GB" dirty="0" smtClean="0"/>
              <a:t>Spontaneous fracture of the vertebrae</a:t>
            </a:r>
          </a:p>
          <a:p>
            <a:r>
              <a:rPr lang="en-GB" dirty="0" smtClean="0"/>
              <a:t>Other neuropathies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MRI    spine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4732"/>
            <a:ext cx="38862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0957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Spinal cord compression SCC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MDT approach</a:t>
            </a:r>
          </a:p>
          <a:p>
            <a:r>
              <a:rPr lang="en-GB" dirty="0" smtClean="0"/>
              <a:t>AOS/Haematology input earliest</a:t>
            </a:r>
          </a:p>
          <a:p>
            <a:r>
              <a:rPr lang="en-GB" dirty="0" smtClean="0"/>
              <a:t>Role of urgent RT and steroid are the key</a:t>
            </a:r>
          </a:p>
          <a:p>
            <a:r>
              <a:rPr lang="en-GB" dirty="0" smtClean="0"/>
              <a:t>Early assessment and action </a:t>
            </a:r>
          </a:p>
          <a:p>
            <a:r>
              <a:rPr lang="en-GB" dirty="0" smtClean="0"/>
              <a:t>Can be reversible if acted within hours</a:t>
            </a:r>
          </a:p>
          <a:p>
            <a:r>
              <a:rPr lang="en-GB" dirty="0" smtClean="0"/>
              <a:t>Blood test</a:t>
            </a:r>
          </a:p>
          <a:p>
            <a:r>
              <a:rPr lang="en-GB" dirty="0" smtClean="0"/>
              <a:t>May need to look for other primaries by further testing such as CT and specialised blood test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Few    important    causes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Primary</a:t>
            </a:r>
          </a:p>
          <a:p>
            <a:r>
              <a:rPr lang="en-GB" dirty="0" smtClean="0"/>
              <a:t>Myeloma, lymphoma, primary bones</a:t>
            </a:r>
          </a:p>
          <a:p>
            <a:r>
              <a:rPr lang="en-GB" dirty="0" smtClean="0"/>
              <a:t>Secondary from other site</a:t>
            </a:r>
          </a:p>
          <a:p>
            <a:r>
              <a:rPr lang="en-GB" dirty="0" smtClean="0"/>
              <a:t>Commonly from</a:t>
            </a:r>
          </a:p>
          <a:p>
            <a:r>
              <a:rPr lang="en-GB" dirty="0" smtClean="0"/>
              <a:t>Prostate, </a:t>
            </a:r>
            <a:r>
              <a:rPr lang="en-GB" dirty="0"/>
              <a:t>L</a:t>
            </a:r>
            <a:r>
              <a:rPr lang="en-GB" dirty="0" smtClean="0"/>
              <a:t>ungs ,</a:t>
            </a:r>
            <a:r>
              <a:rPr lang="en-GB" dirty="0"/>
              <a:t>T</a:t>
            </a:r>
            <a:r>
              <a:rPr lang="en-GB" dirty="0" smtClean="0"/>
              <a:t>hyroid ,Breast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Learning    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action can reverse the SCC completely</a:t>
            </a:r>
          </a:p>
          <a:p>
            <a:r>
              <a:rPr lang="en-GB" dirty="0" smtClean="0"/>
              <a:t>Late intervention ended up with life long disability</a:t>
            </a:r>
          </a:p>
          <a:p>
            <a:r>
              <a:rPr lang="en-GB" dirty="0" smtClean="0"/>
              <a:t>MDT approach</a:t>
            </a:r>
          </a:p>
          <a:p>
            <a:r>
              <a:rPr lang="en-GB" dirty="0" smtClean="0"/>
              <a:t>Specialist advise and input ASAP</a:t>
            </a:r>
          </a:p>
          <a:p>
            <a:r>
              <a:rPr lang="en-GB" dirty="0" smtClean="0"/>
              <a:t>Look for primary and or secondary's</a:t>
            </a:r>
          </a:p>
          <a:p>
            <a:r>
              <a:rPr lang="en-GB" dirty="0" smtClean="0"/>
              <a:t>30% present with NO PAST HISTORY OF CANCER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 discussions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56 years old</a:t>
            </a:r>
          </a:p>
          <a:p>
            <a:r>
              <a:rPr lang="en-GB" dirty="0" smtClean="0"/>
              <a:t>Presented to ED with 2 days history of cough, easy bruising and lethargy</a:t>
            </a:r>
          </a:p>
          <a:p>
            <a:r>
              <a:rPr lang="en-GB" dirty="0" smtClean="0"/>
              <a:t>No PMH</a:t>
            </a:r>
          </a:p>
          <a:p>
            <a:r>
              <a:rPr lang="en-GB" dirty="0" smtClean="0"/>
              <a:t>Nil medications</a:t>
            </a:r>
          </a:p>
          <a:p>
            <a:r>
              <a:rPr lang="en-GB" dirty="0" smtClean="0"/>
              <a:t>Works as medical pa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Case 3     </a:t>
            </a:r>
            <a:r>
              <a:rPr lang="en-GB" dirty="0" err="1" smtClean="0"/>
              <a:t>contd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ED</a:t>
            </a:r>
          </a:p>
          <a:p>
            <a:r>
              <a:rPr lang="en-GB" dirty="0" smtClean="0"/>
              <a:t>Looks unwell</a:t>
            </a:r>
          </a:p>
          <a:p>
            <a:r>
              <a:rPr lang="en-GB" dirty="0" smtClean="0"/>
              <a:t>Bruising in legs and arms</a:t>
            </a:r>
          </a:p>
          <a:p>
            <a:r>
              <a:rPr lang="en-GB" dirty="0" smtClean="0"/>
              <a:t>BP 80/50, </a:t>
            </a:r>
            <a:r>
              <a:rPr lang="en-GB" dirty="0" err="1"/>
              <a:t>S</a:t>
            </a:r>
            <a:r>
              <a:rPr lang="en-GB" dirty="0" err="1" smtClean="0"/>
              <a:t>ats</a:t>
            </a:r>
            <a:r>
              <a:rPr lang="en-GB" dirty="0" smtClean="0"/>
              <a:t> 98% on 2L, temp 38</a:t>
            </a:r>
          </a:p>
          <a:p>
            <a:r>
              <a:rPr lang="en-GB" dirty="0" smtClean="0"/>
              <a:t>HB 67, WCC 67, PLT  10, Urea 12, </a:t>
            </a:r>
            <a:r>
              <a:rPr lang="en-GB" dirty="0" err="1" smtClean="0"/>
              <a:t>creat</a:t>
            </a:r>
            <a:r>
              <a:rPr lang="en-GB" dirty="0" smtClean="0"/>
              <a:t> 120, alt 12, total </a:t>
            </a:r>
            <a:r>
              <a:rPr lang="en-GB" dirty="0" err="1" smtClean="0"/>
              <a:t>bili</a:t>
            </a:r>
            <a:r>
              <a:rPr lang="en-GB" dirty="0" smtClean="0"/>
              <a:t> 20, alp 145, CRP 230</a:t>
            </a:r>
          </a:p>
          <a:p>
            <a:r>
              <a:rPr lang="en-GB" dirty="0" smtClean="0"/>
              <a:t>Clotting PT 23,   APTT 80, </a:t>
            </a:r>
            <a:r>
              <a:rPr lang="en-GB" dirty="0" err="1" smtClean="0"/>
              <a:t>Fibronogen</a:t>
            </a:r>
            <a:r>
              <a:rPr lang="en-GB" dirty="0" smtClean="0"/>
              <a:t> 1,2,    TT 34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differential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Acute leukaemia's</a:t>
            </a:r>
          </a:p>
          <a:p>
            <a:r>
              <a:rPr lang="en-GB" dirty="0" smtClean="0"/>
              <a:t>DIC</a:t>
            </a:r>
          </a:p>
          <a:p>
            <a:r>
              <a:rPr lang="en-GB" dirty="0" smtClean="0"/>
              <a:t>Severe sepsis</a:t>
            </a:r>
          </a:p>
          <a:p>
            <a:r>
              <a:rPr lang="en-GB" dirty="0" smtClean="0"/>
              <a:t>Liver failure</a:t>
            </a:r>
          </a:p>
          <a:p>
            <a:r>
              <a:rPr lang="en-GB" dirty="0" smtClean="0"/>
              <a:t>TTP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FEW haematology emergencies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                      </a:t>
            </a:r>
            <a:endParaRPr lang="en-GB" dirty="0"/>
          </a:p>
          <a:p>
            <a:pPr marL="68580" indent="0">
              <a:buNone/>
            </a:pPr>
            <a:r>
              <a:rPr lang="en-GB" dirty="0" smtClean="0"/>
              <a:t>                   Amin Islam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                  MB, MRCP UK, FRCPath UK</a:t>
            </a:r>
          </a:p>
          <a:p>
            <a:pPr marL="68580" indent="0">
              <a:buNone/>
            </a:pPr>
            <a:r>
              <a:rPr lang="en-GB" dirty="0" smtClean="0"/>
              <a:t>                 Consultant Haematologist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Blood     film</a:t>
            </a:r>
            <a:endParaRPr lang="en-GB" dirty="0"/>
          </a:p>
        </p:txBody>
      </p:sp>
      <p:pic>
        <p:nvPicPr>
          <p:cNvPr id="4" name="Content Placeholder 3" descr="C:\Users\admi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466975" cy="1847850"/>
          </a:xfrm>
          <a:prstGeom prst="rect">
            <a:avLst/>
          </a:prstGeom>
          <a:noFill/>
        </p:spPr>
      </p:pic>
      <p:pic>
        <p:nvPicPr>
          <p:cNvPr id="1026" name="Picture 2" descr="Image result for apml blood film pict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62" y="1268760"/>
            <a:ext cx="45529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ml blood film pictur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5529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Apml</a:t>
            </a:r>
            <a:r>
              <a:rPr lang="en-GB" dirty="0" smtClean="0"/>
              <a:t>) Acute pro-</a:t>
            </a:r>
            <a:r>
              <a:rPr lang="en-GB" dirty="0" err="1" smtClean="0"/>
              <a:t>myelocytic</a:t>
            </a:r>
            <a:r>
              <a:rPr lang="en-GB" dirty="0" smtClean="0"/>
              <a:t> leukaemia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Urgent </a:t>
            </a:r>
            <a:r>
              <a:rPr lang="en-GB" dirty="0"/>
              <a:t>H</a:t>
            </a:r>
            <a:r>
              <a:rPr lang="en-GB" dirty="0" smtClean="0"/>
              <a:t>aem input to save life</a:t>
            </a:r>
          </a:p>
          <a:p>
            <a:r>
              <a:rPr lang="en-GB" dirty="0" smtClean="0"/>
              <a:t>Correct the clotting ASAP to save life</a:t>
            </a:r>
          </a:p>
          <a:p>
            <a:r>
              <a:rPr lang="en-GB" dirty="0" smtClean="0"/>
              <a:t>Transfer to ITU/HDU</a:t>
            </a:r>
          </a:p>
          <a:p>
            <a:r>
              <a:rPr lang="en-GB" dirty="0" smtClean="0"/>
              <a:t>Start ATRA and chemo ASAP</a:t>
            </a:r>
          </a:p>
          <a:p>
            <a:r>
              <a:rPr lang="en-GB" dirty="0" smtClean="0"/>
              <a:t>transfer to a centre with BSH 2B facility</a:t>
            </a:r>
          </a:p>
          <a:p>
            <a:r>
              <a:rPr lang="en-GB" dirty="0" smtClean="0"/>
              <a:t>Completely curable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Learning     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 input ASAP</a:t>
            </a:r>
          </a:p>
          <a:p>
            <a:r>
              <a:rPr lang="en-GB" dirty="0" smtClean="0"/>
              <a:t>Be Aware of DIC in all Acute leukaemia's</a:t>
            </a:r>
          </a:p>
          <a:p>
            <a:r>
              <a:rPr lang="en-GB" dirty="0" smtClean="0"/>
              <a:t>A blood film is life saving</a:t>
            </a:r>
          </a:p>
          <a:p>
            <a:r>
              <a:rPr lang="en-GB" dirty="0" smtClean="0"/>
              <a:t>Always do clotting in suspected acute leukaemia's</a:t>
            </a:r>
          </a:p>
          <a:p>
            <a:r>
              <a:rPr lang="en-GB" dirty="0" smtClean="0"/>
              <a:t>Always get </a:t>
            </a:r>
            <a:r>
              <a:rPr lang="en-GB" dirty="0"/>
              <a:t>H</a:t>
            </a:r>
            <a:r>
              <a:rPr lang="en-GB" dirty="0" smtClean="0"/>
              <a:t>aem advise ASAP in suspected leukaemia's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based discussion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34 years old lady</a:t>
            </a:r>
          </a:p>
          <a:p>
            <a:r>
              <a:rPr lang="en-GB" dirty="0" smtClean="0"/>
              <a:t>Brought in to ED by LAS</a:t>
            </a:r>
          </a:p>
          <a:p>
            <a:r>
              <a:rPr lang="en-GB" dirty="0" smtClean="0"/>
              <a:t>Delivered a baby healthy baby 2 weeks ago</a:t>
            </a:r>
          </a:p>
          <a:p>
            <a:r>
              <a:rPr lang="en-GB" dirty="0" smtClean="0"/>
              <a:t>Complaining of headache for 4 days</a:t>
            </a:r>
          </a:p>
          <a:p>
            <a:r>
              <a:rPr lang="en-GB" dirty="0" smtClean="0"/>
              <a:t>Few bruising in the legs</a:t>
            </a:r>
          </a:p>
          <a:p>
            <a:r>
              <a:rPr lang="en-GB" dirty="0" smtClean="0"/>
              <a:t>Dark urine and intermittent fever with dysuria</a:t>
            </a:r>
          </a:p>
          <a:p>
            <a:r>
              <a:rPr lang="en-GB" dirty="0" smtClean="0"/>
              <a:t>confused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UTI post delivery</a:t>
            </a:r>
          </a:p>
          <a:p>
            <a:r>
              <a:rPr lang="en-GB" dirty="0" smtClean="0"/>
              <a:t>Severe Sepsis</a:t>
            </a:r>
          </a:p>
          <a:p>
            <a:r>
              <a:rPr lang="en-GB" dirty="0" smtClean="0"/>
              <a:t>TTP</a:t>
            </a:r>
          </a:p>
          <a:p>
            <a:r>
              <a:rPr lang="en-GB" dirty="0" err="1" smtClean="0"/>
              <a:t>Eclampsia</a:t>
            </a:r>
            <a:endParaRPr lang="en-GB" dirty="0" smtClean="0"/>
          </a:p>
          <a:p>
            <a:r>
              <a:rPr lang="en-GB" dirty="0" smtClean="0"/>
              <a:t>Haemolytic anaemia/</a:t>
            </a:r>
            <a:r>
              <a:rPr lang="en-GB" dirty="0"/>
              <a:t>E</a:t>
            </a:r>
            <a:r>
              <a:rPr lang="en-GB" dirty="0" smtClean="0"/>
              <a:t>vans syndromes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Blood      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867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Further    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HB 78 WCC 12 </a:t>
            </a:r>
            <a:r>
              <a:rPr lang="en-GB" dirty="0" err="1" smtClean="0"/>
              <a:t>Neut</a:t>
            </a:r>
            <a:r>
              <a:rPr lang="en-GB" dirty="0" smtClean="0"/>
              <a:t> 10, PLT 30,retic 10% high</a:t>
            </a:r>
          </a:p>
          <a:p>
            <a:r>
              <a:rPr lang="en-GB" dirty="0" smtClean="0"/>
              <a:t>Clotting screen NORMAL</a:t>
            </a:r>
          </a:p>
          <a:p>
            <a:r>
              <a:rPr lang="en-GB" dirty="0" smtClean="0"/>
              <a:t>LDH 2300, CRP 120, urea 12 </a:t>
            </a:r>
            <a:r>
              <a:rPr lang="en-GB" dirty="0" err="1" smtClean="0"/>
              <a:t>creat</a:t>
            </a:r>
            <a:r>
              <a:rPr lang="en-GB" dirty="0" smtClean="0"/>
              <a:t> 167, total </a:t>
            </a:r>
            <a:r>
              <a:rPr lang="en-GB" dirty="0" err="1" smtClean="0"/>
              <a:t>bili</a:t>
            </a:r>
            <a:r>
              <a:rPr lang="en-GB" dirty="0" smtClean="0"/>
              <a:t> 34 alt 23, alp 145, GGT 34,</a:t>
            </a:r>
          </a:p>
          <a:p>
            <a:r>
              <a:rPr lang="en-GB" dirty="0" smtClean="0"/>
              <a:t>Bone profiles normal</a:t>
            </a:r>
          </a:p>
          <a:p>
            <a:r>
              <a:rPr lang="en-GB" dirty="0" smtClean="0"/>
              <a:t>Virology sent</a:t>
            </a:r>
          </a:p>
          <a:p>
            <a:r>
              <a:rPr lang="en-GB" dirty="0" smtClean="0"/>
              <a:t>Ana sent</a:t>
            </a:r>
          </a:p>
          <a:p>
            <a:r>
              <a:rPr lang="en-GB" dirty="0" smtClean="0"/>
              <a:t>CT head NAD, CXR NAD</a:t>
            </a:r>
          </a:p>
          <a:p>
            <a:r>
              <a:rPr lang="en-GB" dirty="0" smtClean="0"/>
              <a:t>ADMATS13 sent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Ttp</a:t>
            </a:r>
            <a:r>
              <a:rPr lang="en-GB" dirty="0" smtClean="0"/>
              <a:t> (thrombotic </a:t>
            </a:r>
            <a:r>
              <a:rPr lang="en-GB" dirty="0" err="1" smtClean="0"/>
              <a:t>thromocytopenic</a:t>
            </a:r>
            <a:r>
              <a:rPr lang="en-GB" dirty="0" smtClean="0"/>
              <a:t> </a:t>
            </a:r>
            <a:r>
              <a:rPr lang="en-GB" dirty="0" err="1" smtClean="0"/>
              <a:t>purpura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Early assessment and action is of paramount importance</a:t>
            </a:r>
          </a:p>
          <a:p>
            <a:r>
              <a:rPr lang="en-GB" dirty="0" smtClean="0"/>
              <a:t>High risk of stroke</a:t>
            </a:r>
          </a:p>
          <a:p>
            <a:r>
              <a:rPr lang="en-GB" dirty="0" smtClean="0"/>
              <a:t>Early diagnosis with clinical and blood film pictures</a:t>
            </a:r>
          </a:p>
          <a:p>
            <a:r>
              <a:rPr lang="en-GB" dirty="0" smtClean="0"/>
              <a:t>Plasma exchange</a:t>
            </a:r>
          </a:p>
          <a:p>
            <a:r>
              <a:rPr lang="en-GB" dirty="0" smtClean="0"/>
              <a:t>If delay then give SD FFP</a:t>
            </a:r>
          </a:p>
          <a:p>
            <a:r>
              <a:rPr lang="en-GB" dirty="0" smtClean="0"/>
              <a:t>Triggered by post pregnancy, infection, viral infection, autoimmune process in 30% case only</a:t>
            </a:r>
          </a:p>
          <a:p>
            <a:r>
              <a:rPr lang="en-GB" dirty="0" smtClean="0"/>
              <a:t>Role of rituximab and </a:t>
            </a:r>
            <a:r>
              <a:rPr lang="en-GB" dirty="0" err="1" smtClean="0"/>
              <a:t>steriod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Learning     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threshold to do blood film if not done in lab if suspected</a:t>
            </a:r>
          </a:p>
          <a:p>
            <a:r>
              <a:rPr lang="en-GB" dirty="0" smtClean="0"/>
              <a:t>Blood film and clinical diagnosis</a:t>
            </a:r>
          </a:p>
          <a:p>
            <a:r>
              <a:rPr lang="en-GB" dirty="0" smtClean="0"/>
              <a:t>Start plasma exchange in suspected case then if ADAMTS13 negative , stop</a:t>
            </a:r>
          </a:p>
          <a:p>
            <a:r>
              <a:rPr lang="en-GB" dirty="0" smtClean="0"/>
              <a:t>Any neurological symptoms with low </a:t>
            </a:r>
            <a:r>
              <a:rPr lang="en-GB" dirty="0" err="1" smtClean="0"/>
              <a:t>plt</a:t>
            </a:r>
            <a:r>
              <a:rPr lang="en-GB" dirty="0" smtClean="0"/>
              <a:t> think about TTP/HITT/bleeding/clotting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based discussions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6</a:t>
            </a:r>
            <a:r>
              <a:rPr lang="en-GB" dirty="0" smtClean="0"/>
              <a:t>6 years old patients in SAU</a:t>
            </a:r>
          </a:p>
          <a:p>
            <a:r>
              <a:rPr lang="en-GB" dirty="0" smtClean="0"/>
              <a:t>Day 3 post abdominal surgery due to bowel mass</a:t>
            </a:r>
          </a:p>
          <a:p>
            <a:r>
              <a:rPr lang="en-GB" dirty="0" smtClean="0"/>
              <a:t>High temperature and cough with green phlegm</a:t>
            </a:r>
          </a:p>
          <a:p>
            <a:r>
              <a:rPr lang="en-GB" dirty="0" smtClean="0"/>
              <a:t>Occasional haemoptysis and </a:t>
            </a:r>
          </a:p>
          <a:p>
            <a:r>
              <a:rPr lang="en-GB" dirty="0" smtClean="0"/>
              <a:t>Known COPD and type 2 DM</a:t>
            </a:r>
          </a:p>
          <a:p>
            <a:r>
              <a:rPr lang="en-GB" dirty="0" smtClean="0"/>
              <a:t>O/E septic patients with oozing from the wounds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Based </a:t>
            </a:r>
            <a:r>
              <a:rPr lang="en-GB" dirty="0"/>
              <a:t>D</a:t>
            </a:r>
            <a:r>
              <a:rPr lang="en-GB" dirty="0" smtClean="0"/>
              <a:t>iscussions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62 years old man presented to ED</a:t>
            </a:r>
          </a:p>
          <a:p>
            <a:r>
              <a:rPr lang="en-GB" dirty="0" smtClean="0"/>
              <a:t>6 weeks history of progressive SOB, being unwell</a:t>
            </a:r>
          </a:p>
          <a:p>
            <a:r>
              <a:rPr lang="en-GB" dirty="0" smtClean="0"/>
              <a:t>Had CXR by his GP 1 week ago</a:t>
            </a:r>
          </a:p>
          <a:p>
            <a:r>
              <a:rPr lang="en-GB" dirty="0" smtClean="0"/>
              <a:t>NO PMH</a:t>
            </a:r>
          </a:p>
          <a:p>
            <a:r>
              <a:rPr lang="en-GB" dirty="0" smtClean="0"/>
              <a:t>NIL medication</a:t>
            </a:r>
          </a:p>
          <a:p>
            <a:pPr marL="6858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Wound infection</a:t>
            </a:r>
          </a:p>
          <a:p>
            <a:r>
              <a:rPr lang="en-GB" dirty="0" smtClean="0"/>
              <a:t>Septicaemia and DIC</a:t>
            </a:r>
          </a:p>
          <a:p>
            <a:r>
              <a:rPr lang="en-GB" dirty="0" smtClean="0"/>
              <a:t>Pneumonia</a:t>
            </a:r>
          </a:p>
          <a:p>
            <a:r>
              <a:rPr lang="en-GB" dirty="0" smtClean="0"/>
              <a:t>PE</a:t>
            </a:r>
          </a:p>
          <a:p>
            <a:r>
              <a:rPr lang="en-GB" dirty="0" smtClean="0"/>
              <a:t>Exacerbations of COPD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 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HB 85, WCC 20, neutrophils 16, lymph 2.2plt 20</a:t>
            </a:r>
          </a:p>
          <a:p>
            <a:r>
              <a:rPr lang="en-GB" dirty="0" smtClean="0"/>
              <a:t>CRP 290, Urea 12, </a:t>
            </a:r>
            <a:r>
              <a:rPr lang="en-GB" dirty="0" err="1" smtClean="0"/>
              <a:t>creatinine</a:t>
            </a:r>
            <a:r>
              <a:rPr lang="en-GB" dirty="0" smtClean="0"/>
              <a:t> 100, </a:t>
            </a:r>
          </a:p>
          <a:p>
            <a:r>
              <a:rPr lang="en-GB" dirty="0" smtClean="0"/>
              <a:t>LFTs : normal</a:t>
            </a:r>
          </a:p>
          <a:p>
            <a:r>
              <a:rPr lang="en-GB" dirty="0" smtClean="0"/>
              <a:t>Full clotting screen: PT 50 APTT 100, </a:t>
            </a:r>
            <a:r>
              <a:rPr lang="en-GB" dirty="0" err="1" smtClean="0"/>
              <a:t>Fibronogen</a:t>
            </a:r>
            <a:r>
              <a:rPr lang="en-GB" dirty="0" smtClean="0"/>
              <a:t> 0.5, TT 45</a:t>
            </a:r>
          </a:p>
          <a:p>
            <a:r>
              <a:rPr lang="en-GB" dirty="0" smtClean="0"/>
              <a:t>Blood culture sent</a:t>
            </a:r>
          </a:p>
          <a:p>
            <a:r>
              <a:rPr lang="en-GB" dirty="0" smtClean="0"/>
              <a:t>CXR NAD only COPD changes , nil new.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" y="12334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92" y="193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7815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3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DIC is always secondary</a:t>
            </a:r>
          </a:p>
          <a:p>
            <a:r>
              <a:rPr lang="en-GB" dirty="0" smtClean="0"/>
              <a:t>Treatment of underlying cause</a:t>
            </a:r>
          </a:p>
          <a:p>
            <a:r>
              <a:rPr lang="en-GB" dirty="0" smtClean="0"/>
              <a:t>In this case is wound sepsis is likely</a:t>
            </a:r>
          </a:p>
          <a:p>
            <a:r>
              <a:rPr lang="en-GB" dirty="0" smtClean="0"/>
              <a:t>Broad spectrum antibiotics essential get micro advise</a:t>
            </a:r>
          </a:p>
          <a:p>
            <a:r>
              <a:rPr lang="en-GB" dirty="0" smtClean="0"/>
              <a:t>Correct the clotting</a:t>
            </a:r>
          </a:p>
          <a:p>
            <a:r>
              <a:rPr lang="en-GB" dirty="0" smtClean="0"/>
              <a:t>CRYOPRECIPITATE 30MINUTES THAWING TIME</a:t>
            </a:r>
          </a:p>
          <a:p>
            <a:r>
              <a:rPr lang="en-GB" dirty="0" smtClean="0"/>
              <a:t>Give PLT only in moderate to severe bleeding</a:t>
            </a:r>
          </a:p>
          <a:p>
            <a:r>
              <a:rPr lang="en-GB" dirty="0" smtClean="0"/>
              <a:t>Monitor clotting frequently and give cry/FFP as necessary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Microthombosis</a:t>
            </a:r>
            <a:endParaRPr lang="en-GB" dirty="0" smtClean="0"/>
          </a:p>
          <a:p>
            <a:r>
              <a:rPr lang="en-GB" dirty="0" smtClean="0"/>
              <a:t>MAHA</a:t>
            </a:r>
          </a:p>
          <a:p>
            <a:r>
              <a:rPr lang="en-GB" dirty="0" smtClean="0"/>
              <a:t>Risk of thrombosis</a:t>
            </a:r>
          </a:p>
          <a:p>
            <a:r>
              <a:rPr lang="en-GB" dirty="0" smtClean="0"/>
              <a:t>Some authorities still give iv heparin carefully </a:t>
            </a:r>
          </a:p>
          <a:p>
            <a:r>
              <a:rPr lang="en-GB" dirty="0" smtClean="0"/>
              <a:t>Treatment of the cause can reveres the process only</a:t>
            </a:r>
          </a:p>
          <a:p>
            <a:r>
              <a:rPr lang="en-GB" dirty="0" err="1" smtClean="0"/>
              <a:t>Thrmoprophylaxis</a:t>
            </a:r>
            <a:r>
              <a:rPr lang="en-GB" dirty="0" smtClean="0"/>
              <a:t> early once the bleeding stopped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Few common causes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Severe sepsis</a:t>
            </a:r>
          </a:p>
          <a:p>
            <a:r>
              <a:rPr lang="en-GB" dirty="0" smtClean="0"/>
              <a:t>Major trauma</a:t>
            </a:r>
          </a:p>
          <a:p>
            <a:r>
              <a:rPr lang="en-GB" dirty="0" smtClean="0"/>
              <a:t>Cancer</a:t>
            </a:r>
          </a:p>
          <a:p>
            <a:r>
              <a:rPr lang="en-GB" dirty="0" smtClean="0"/>
              <a:t>Amniotic fluid/fat embolism</a:t>
            </a:r>
          </a:p>
          <a:p>
            <a:r>
              <a:rPr lang="en-GB" dirty="0" smtClean="0"/>
              <a:t>Snake bite</a:t>
            </a:r>
          </a:p>
          <a:p>
            <a:r>
              <a:rPr lang="en-GB" dirty="0" smtClean="0"/>
              <a:t>Hypothermia</a:t>
            </a:r>
          </a:p>
          <a:p>
            <a:r>
              <a:rPr lang="en-GB" dirty="0" smtClean="0"/>
              <a:t>Major surgery and massive transfusions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 the cause</a:t>
            </a:r>
          </a:p>
          <a:p>
            <a:r>
              <a:rPr lang="en-GB" dirty="0" smtClean="0"/>
              <a:t>Give cryoprecipitate not FFP</a:t>
            </a:r>
          </a:p>
          <a:p>
            <a:r>
              <a:rPr lang="en-GB" dirty="0" smtClean="0"/>
              <a:t>Give PLT only in active bleeding patient not prophylaxis</a:t>
            </a:r>
          </a:p>
          <a:p>
            <a:r>
              <a:rPr lang="en-GB" dirty="0" smtClean="0"/>
              <a:t>Role of novo 7 unknown</a:t>
            </a:r>
          </a:p>
          <a:p>
            <a:r>
              <a:rPr lang="en-GB" dirty="0" err="1" smtClean="0"/>
              <a:t>Tranexamic</a:t>
            </a:r>
            <a:r>
              <a:rPr lang="en-GB" dirty="0" smtClean="0"/>
              <a:t> acid role unknown in this setting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 discussions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Nursing in charge called FY2</a:t>
            </a:r>
          </a:p>
          <a:p>
            <a:r>
              <a:rPr lang="en-GB" dirty="0" smtClean="0"/>
              <a:t>67 yrs old patient</a:t>
            </a:r>
          </a:p>
          <a:p>
            <a:r>
              <a:rPr lang="en-GB" dirty="0" smtClean="0"/>
              <a:t>Received </a:t>
            </a:r>
            <a:r>
              <a:rPr lang="en-GB" dirty="0" err="1" smtClean="0"/>
              <a:t>chemoimmunotherapy</a:t>
            </a:r>
            <a:r>
              <a:rPr lang="en-GB" dirty="0" smtClean="0"/>
              <a:t> 24 hours ago in the ward</a:t>
            </a:r>
          </a:p>
          <a:p>
            <a:r>
              <a:rPr lang="en-GB" dirty="0" smtClean="0"/>
              <a:t>Very tired , unable to pass urine</a:t>
            </a:r>
          </a:p>
          <a:p>
            <a:r>
              <a:rPr lang="en-GB" dirty="0" smtClean="0"/>
              <a:t>SOB with </a:t>
            </a:r>
            <a:r>
              <a:rPr lang="en-GB" dirty="0" err="1"/>
              <a:t>S</a:t>
            </a:r>
            <a:r>
              <a:rPr lang="en-GB" dirty="0" err="1" smtClean="0"/>
              <a:t>ats</a:t>
            </a:r>
            <a:r>
              <a:rPr lang="en-GB" dirty="0" smtClean="0"/>
              <a:t> 78% on ambient air, in AF 110</a:t>
            </a:r>
          </a:p>
          <a:p>
            <a:r>
              <a:rPr lang="en-GB" dirty="0" smtClean="0"/>
              <a:t>Normal temperature</a:t>
            </a:r>
          </a:p>
          <a:p>
            <a:r>
              <a:rPr lang="en-GB" dirty="0" smtClean="0"/>
              <a:t>Examination: AF, </a:t>
            </a:r>
            <a:r>
              <a:rPr lang="en-GB" dirty="0" err="1" smtClean="0"/>
              <a:t>bibasal</a:t>
            </a:r>
            <a:r>
              <a:rPr lang="en-GB" dirty="0" smtClean="0"/>
              <a:t> fine crackles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Tumour </a:t>
            </a:r>
            <a:r>
              <a:rPr lang="en-GB" dirty="0" err="1" smtClean="0"/>
              <a:t>lysis</a:t>
            </a:r>
            <a:r>
              <a:rPr lang="en-GB" dirty="0" smtClean="0"/>
              <a:t> syndrome (TLS)</a:t>
            </a:r>
          </a:p>
          <a:p>
            <a:r>
              <a:rPr lang="en-GB" dirty="0" smtClean="0"/>
              <a:t>Severe sepsis post chemo</a:t>
            </a:r>
          </a:p>
          <a:p>
            <a:r>
              <a:rPr lang="en-GB" dirty="0" smtClean="0"/>
              <a:t>Pulmonary embolisms</a:t>
            </a:r>
          </a:p>
          <a:p>
            <a:r>
              <a:rPr lang="en-GB" dirty="0" smtClean="0"/>
              <a:t>Heart failure secondary to chemotherapy</a:t>
            </a:r>
          </a:p>
          <a:p>
            <a:r>
              <a:rPr lang="en-GB" dirty="0" smtClean="0"/>
              <a:t>Chest infections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HB 110, WCC 5.6, </a:t>
            </a:r>
            <a:r>
              <a:rPr lang="en-GB" dirty="0" err="1" smtClean="0"/>
              <a:t>neut</a:t>
            </a:r>
            <a:r>
              <a:rPr lang="en-GB" dirty="0" smtClean="0"/>
              <a:t> 3.2, PLT 156, </a:t>
            </a:r>
            <a:r>
              <a:rPr lang="en-GB" dirty="0" err="1" smtClean="0"/>
              <a:t>lymp</a:t>
            </a:r>
            <a:r>
              <a:rPr lang="en-GB" dirty="0" smtClean="0"/>
              <a:t> 1.2</a:t>
            </a:r>
          </a:p>
          <a:p>
            <a:r>
              <a:rPr lang="en-GB" dirty="0" smtClean="0"/>
              <a:t>Na 134, K 6.7,Urea 20, </a:t>
            </a:r>
            <a:r>
              <a:rPr lang="en-GB" dirty="0" err="1" smtClean="0"/>
              <a:t>creatinine</a:t>
            </a:r>
            <a:r>
              <a:rPr lang="en-GB" dirty="0" smtClean="0"/>
              <a:t> 490, ALT 34, ALP 120, t </a:t>
            </a:r>
            <a:r>
              <a:rPr lang="en-GB" dirty="0" err="1" smtClean="0"/>
              <a:t>bili</a:t>
            </a:r>
            <a:r>
              <a:rPr lang="en-GB" dirty="0" smtClean="0"/>
              <a:t> 15, uric acid 890, PO4 2.8, Mg 2.3</a:t>
            </a:r>
          </a:p>
          <a:p>
            <a:r>
              <a:rPr lang="en-GB" dirty="0" smtClean="0"/>
              <a:t>Full clotting : Normal</a:t>
            </a:r>
          </a:p>
          <a:p>
            <a:r>
              <a:rPr lang="en-GB" dirty="0" smtClean="0"/>
              <a:t>Calcium 1.67 low.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CXR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543050"/>
            <a:ext cx="62198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3"/>
            <a:ext cx="80295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8" y="3441143"/>
            <a:ext cx="3990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5434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more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19699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33851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Tumour </a:t>
            </a:r>
            <a:r>
              <a:rPr lang="en-GB" dirty="0" err="1" smtClean="0"/>
              <a:t>lysis</a:t>
            </a:r>
            <a:r>
              <a:rPr lang="en-GB" dirty="0" smtClean="0"/>
              <a:t> syndrome TLS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Careful patient preparation is the key pre chemo</a:t>
            </a:r>
          </a:p>
          <a:p>
            <a:r>
              <a:rPr lang="en-GB" dirty="0" smtClean="0"/>
              <a:t>Blood test at least twice daily</a:t>
            </a:r>
          </a:p>
          <a:p>
            <a:r>
              <a:rPr lang="en-GB" dirty="0" smtClean="0"/>
              <a:t>Dialysis and renal in put urgently</a:t>
            </a:r>
          </a:p>
          <a:p>
            <a:r>
              <a:rPr lang="en-GB" dirty="0" smtClean="0"/>
              <a:t>Hydration</a:t>
            </a:r>
          </a:p>
          <a:p>
            <a:r>
              <a:rPr lang="en-GB" dirty="0" err="1" smtClean="0"/>
              <a:t>Rasburicase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based discussion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45 years old man</a:t>
            </a:r>
          </a:p>
          <a:p>
            <a:r>
              <a:rPr lang="en-GB" dirty="0" smtClean="0"/>
              <a:t>Discharged from AMU Bilateral PE</a:t>
            </a:r>
          </a:p>
          <a:p>
            <a:r>
              <a:rPr lang="en-GB" dirty="0" smtClean="0"/>
              <a:t>Seen  in anticoagulation clinic early being on LMWH and WARFARIN</a:t>
            </a:r>
          </a:p>
          <a:p>
            <a:r>
              <a:rPr lang="en-GB" dirty="0" smtClean="0"/>
              <a:t>Sent TO ED as having bad headache </a:t>
            </a:r>
          </a:p>
          <a:p>
            <a:r>
              <a:rPr lang="en-GB" dirty="0" smtClean="0"/>
              <a:t>Diplopia</a:t>
            </a:r>
          </a:p>
          <a:p>
            <a:r>
              <a:rPr lang="en-GB" dirty="0" smtClean="0"/>
              <a:t>O/E ED confused, neck stiffness, otherwise</a:t>
            </a:r>
          </a:p>
          <a:p>
            <a:r>
              <a:rPr lang="en-GB" dirty="0" smtClean="0"/>
              <a:t>Left leg swelling and redness</a:t>
            </a:r>
          </a:p>
          <a:p>
            <a:r>
              <a:rPr lang="en-GB" dirty="0" smtClean="0"/>
              <a:t>Haemodynamic ally stable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HB 123, WCC 5.6 </a:t>
            </a:r>
            <a:r>
              <a:rPr lang="en-GB" dirty="0" err="1" smtClean="0"/>
              <a:t>Neut</a:t>
            </a:r>
            <a:r>
              <a:rPr lang="en-GB" dirty="0" smtClean="0"/>
              <a:t> 4.4    PLT 25,     CRP 12,</a:t>
            </a:r>
          </a:p>
          <a:p>
            <a:r>
              <a:rPr lang="en-GB" dirty="0" smtClean="0"/>
              <a:t>Other biochemistry NORMAL</a:t>
            </a:r>
          </a:p>
          <a:p>
            <a:endParaRPr lang="en-GB" dirty="0" smtClean="0"/>
          </a:p>
          <a:p>
            <a:r>
              <a:rPr lang="en-GB" dirty="0" smtClean="0"/>
              <a:t>Clotting screen , INR 1.2 APTT 34 </a:t>
            </a:r>
            <a:r>
              <a:rPr lang="en-GB" dirty="0" err="1" smtClean="0"/>
              <a:t>Fibrongen</a:t>
            </a:r>
            <a:r>
              <a:rPr lang="en-GB" dirty="0" smtClean="0"/>
              <a:t> 5.8</a:t>
            </a:r>
          </a:p>
          <a:p>
            <a:endParaRPr lang="en-GB" dirty="0"/>
          </a:p>
          <a:p>
            <a:r>
              <a:rPr lang="en-GB" dirty="0" smtClean="0"/>
              <a:t>Intracranial bleeding secondary to Anticoagulation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differentails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Menigitis</a:t>
            </a:r>
            <a:r>
              <a:rPr lang="en-GB" dirty="0" smtClean="0"/>
              <a:t> ?viral</a:t>
            </a:r>
          </a:p>
          <a:p>
            <a:r>
              <a:rPr lang="en-GB" dirty="0" smtClean="0"/>
              <a:t>Sepsis</a:t>
            </a:r>
          </a:p>
          <a:p>
            <a:r>
              <a:rPr lang="en-GB" dirty="0" smtClean="0"/>
              <a:t>HITT and</a:t>
            </a:r>
          </a:p>
          <a:p>
            <a:r>
              <a:rPr lang="en-GB" dirty="0" smtClean="0"/>
              <a:t> new DVT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3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57300"/>
            <a:ext cx="42957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3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MRV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70" y="1600200"/>
            <a:ext cx="3906660" cy="3733800"/>
          </a:xfrm>
        </p:spPr>
      </p:pic>
    </p:spTree>
    <p:extLst>
      <p:ext uri="{BB962C8B-B14F-4D97-AF65-F5344CB8AC3E}">
        <p14:creationId xmlns:p14="http://schemas.microsoft.com/office/powerpoint/2010/main" val="3110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what is the differentials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Pneumonia</a:t>
            </a:r>
          </a:p>
          <a:p>
            <a:r>
              <a:rPr lang="en-GB" dirty="0" smtClean="0"/>
              <a:t>SVCO</a:t>
            </a:r>
          </a:p>
          <a:p>
            <a:r>
              <a:rPr lang="en-GB" dirty="0" err="1" smtClean="0"/>
              <a:t>Mediastinal</a:t>
            </a:r>
            <a:r>
              <a:rPr lang="en-GB" dirty="0" smtClean="0"/>
              <a:t> mass</a:t>
            </a:r>
          </a:p>
          <a:p>
            <a:r>
              <a:rPr lang="en-GB" dirty="0" smtClean="0"/>
              <a:t>Rotated CXR</a:t>
            </a:r>
          </a:p>
          <a:p>
            <a:r>
              <a:rPr lang="en-GB" dirty="0" smtClean="0"/>
              <a:t>secondary</a:t>
            </a:r>
          </a:p>
          <a:p>
            <a:pPr marL="6858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HITT score urgent</a:t>
            </a:r>
          </a:p>
          <a:p>
            <a:r>
              <a:rPr lang="en-GB" dirty="0" smtClean="0"/>
              <a:t>Stopped LMWH </a:t>
            </a:r>
          </a:p>
          <a:p>
            <a:r>
              <a:rPr lang="en-GB" dirty="0" smtClean="0"/>
              <a:t>Send the HITT screen </a:t>
            </a:r>
            <a:r>
              <a:rPr lang="en-GB" dirty="0" err="1" smtClean="0"/>
              <a:t>Filton</a:t>
            </a:r>
            <a:r>
              <a:rPr lang="en-GB" dirty="0" smtClean="0"/>
              <a:t> Bristol vial lab</a:t>
            </a:r>
          </a:p>
          <a:p>
            <a:r>
              <a:rPr lang="en-GB" dirty="0" smtClean="0"/>
              <a:t>Start alternative anticoagulation</a:t>
            </a:r>
          </a:p>
          <a:p>
            <a:r>
              <a:rPr lang="en-GB" dirty="0" smtClean="0"/>
              <a:t>We start Direct thrombin inhibitors ARGATROBAN IN SUHFT</a:t>
            </a:r>
          </a:p>
          <a:p>
            <a:r>
              <a:rPr lang="en-GB" dirty="0" smtClean="0"/>
              <a:t>Target APTR 1.5 -3.0</a:t>
            </a:r>
          </a:p>
          <a:p>
            <a:r>
              <a:rPr lang="en-GB" dirty="0" smtClean="0"/>
              <a:t>Start WARFARIN once the PLT normal for 48 hours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HITT score system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941320"/>
          <a:ext cx="7772400" cy="105156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effectLst/>
                        </a:rPr>
                        <a:t>0 to 3 points: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Low probability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effectLst/>
                        </a:rPr>
                        <a:t>4 to 5 points: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>
                          <a:effectLst/>
                        </a:rPr>
                        <a:t>Intermediate probability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effectLst/>
                        </a:rPr>
                        <a:t>6 to 8 points: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effectLst/>
                        </a:rPr>
                        <a:t>High probability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Bloods</a:t>
            </a:r>
          </a:p>
          <a:p>
            <a:r>
              <a:rPr lang="en-GB" dirty="0" smtClean="0"/>
              <a:t>CT CNAP</a:t>
            </a:r>
          </a:p>
          <a:p>
            <a:r>
              <a:rPr lang="en-GB" dirty="0" smtClean="0"/>
              <a:t>PET</a:t>
            </a:r>
          </a:p>
          <a:p>
            <a:r>
              <a:rPr lang="en-GB" dirty="0" smtClean="0"/>
              <a:t>Viral serology</a:t>
            </a:r>
          </a:p>
          <a:p>
            <a:r>
              <a:rPr lang="en-GB" dirty="0" smtClean="0"/>
              <a:t>Arrange biopsy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CNAP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00200"/>
            <a:ext cx="7972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Svc     obstruction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Medical emergency</a:t>
            </a:r>
          </a:p>
          <a:p>
            <a:r>
              <a:rPr lang="en-GB" dirty="0" smtClean="0"/>
              <a:t>Multidisciplinary approach</a:t>
            </a:r>
          </a:p>
          <a:p>
            <a:r>
              <a:rPr lang="en-GB" dirty="0" smtClean="0"/>
              <a:t>AOS/haematology input</a:t>
            </a:r>
          </a:p>
          <a:p>
            <a:r>
              <a:rPr lang="en-GB" dirty="0" smtClean="0"/>
              <a:t>Resuscitations</a:t>
            </a:r>
          </a:p>
          <a:p>
            <a:r>
              <a:rPr lang="en-GB" dirty="0" smtClean="0"/>
              <a:t> Early ENT and anaesthetists involvement if necessary </a:t>
            </a:r>
          </a:p>
          <a:p>
            <a:r>
              <a:rPr lang="en-GB" dirty="0" smtClean="0"/>
              <a:t>Urgent evaluation for PE concurrently</a:t>
            </a:r>
          </a:p>
          <a:p>
            <a:r>
              <a:rPr lang="en-GB" dirty="0" smtClean="0"/>
              <a:t>Urgent biopsy</a:t>
            </a:r>
          </a:p>
          <a:p>
            <a:r>
              <a:rPr lang="en-GB" dirty="0" smtClean="0"/>
              <a:t>Consider urgent RT</a:t>
            </a:r>
          </a:p>
          <a:p>
            <a:r>
              <a:rPr lang="en-GB" dirty="0" smtClean="0"/>
              <a:t>Commence steroid after biopsy if time allows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According to diagnosis</a:t>
            </a:r>
          </a:p>
          <a:p>
            <a:pPr>
              <a:buNone/>
            </a:pPr>
            <a:r>
              <a:rPr lang="en-GB" dirty="0" smtClean="0"/>
              <a:t>Combination chemo immunotherapy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244</TotalTime>
  <Words>1262</Words>
  <Application>Microsoft Office PowerPoint</Application>
  <PresentationFormat>On-screen Show (4:3)</PresentationFormat>
  <Paragraphs>278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Urban Pop</vt:lpstr>
      <vt:lpstr>Haematological Emergencies</vt:lpstr>
      <vt:lpstr>FEW haematology emergencies</vt:lpstr>
      <vt:lpstr>Patient Based Discussions 1</vt:lpstr>
      <vt:lpstr>CXR</vt:lpstr>
      <vt:lpstr> what is the differentials</vt:lpstr>
      <vt:lpstr>What to do next</vt:lpstr>
      <vt:lpstr>CT CNAP</vt:lpstr>
      <vt:lpstr>Svc     obstruction</vt:lpstr>
      <vt:lpstr>treatments</vt:lpstr>
      <vt:lpstr>Learning points</vt:lpstr>
      <vt:lpstr>Patients based discussion 2</vt:lpstr>
      <vt:lpstr>What is the differentials</vt:lpstr>
      <vt:lpstr>   MRI    spine</vt:lpstr>
      <vt:lpstr>Spinal cord compression SCC</vt:lpstr>
      <vt:lpstr>Few    important    causes</vt:lpstr>
      <vt:lpstr>      Learning     points</vt:lpstr>
      <vt:lpstr>Patients base discussions 3</vt:lpstr>
      <vt:lpstr>     Case 3     contd</vt:lpstr>
      <vt:lpstr>What is the differential</vt:lpstr>
      <vt:lpstr>       Blood     film</vt:lpstr>
      <vt:lpstr>(Apml) Acute pro-myelocytic leukaemia</vt:lpstr>
      <vt:lpstr>      Learning      points</vt:lpstr>
      <vt:lpstr>Patients based discussion 4</vt:lpstr>
      <vt:lpstr>What is the differentials</vt:lpstr>
      <vt:lpstr>         Blood       film</vt:lpstr>
      <vt:lpstr>        Further     test</vt:lpstr>
      <vt:lpstr>Ttp (thrombotic thromocytopenic purpura)</vt:lpstr>
      <vt:lpstr>     Learning      points</vt:lpstr>
      <vt:lpstr>Patients based discussions 5</vt:lpstr>
      <vt:lpstr>What is the differentials</vt:lpstr>
      <vt:lpstr>Further test sent</vt:lpstr>
      <vt:lpstr>PowerPoint Presentation</vt:lpstr>
      <vt:lpstr>DIC</vt:lpstr>
      <vt:lpstr>DIC</vt:lpstr>
      <vt:lpstr>Few common causes</vt:lpstr>
      <vt:lpstr>Learning points</vt:lpstr>
      <vt:lpstr>Patients base discussions 6</vt:lpstr>
      <vt:lpstr>What is the differentials</vt:lpstr>
      <vt:lpstr>Further tests</vt:lpstr>
      <vt:lpstr>PowerPoint Presentation</vt:lpstr>
      <vt:lpstr>Another example</vt:lpstr>
      <vt:lpstr>One more</vt:lpstr>
      <vt:lpstr>Tumour lysis syndrome TLS</vt:lpstr>
      <vt:lpstr>Patients based discussion 7</vt:lpstr>
      <vt:lpstr>bloods</vt:lpstr>
      <vt:lpstr>differentails</vt:lpstr>
      <vt:lpstr>CT head</vt:lpstr>
      <vt:lpstr>questions</vt:lpstr>
      <vt:lpstr>MRV</vt:lpstr>
      <vt:lpstr>HITT</vt:lpstr>
      <vt:lpstr>HITT score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Haematological Emergencies</dc:title>
  <dc:creator>admin</dc:creator>
  <cp:lastModifiedBy>Islam,Mohammed</cp:lastModifiedBy>
  <cp:revision>48</cp:revision>
  <dcterms:created xsi:type="dcterms:W3CDTF">2016-12-04T11:08:34Z</dcterms:created>
  <dcterms:modified xsi:type="dcterms:W3CDTF">2016-12-06T16:57:55Z</dcterms:modified>
</cp:coreProperties>
</file>